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ldx" ContentType="application/vnd.openxmlformats-officedocument.presentationml.slide"/>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76" r:id="rId3"/>
    <p:sldId id="289" r:id="rId4"/>
    <p:sldId id="277" r:id="rId5"/>
    <p:sldId id="258" r:id="rId6"/>
    <p:sldId id="281" r:id="rId7"/>
    <p:sldId id="288" r:id="rId8"/>
    <p:sldId id="287" r:id="rId9"/>
    <p:sldId id="259" r:id="rId10"/>
    <p:sldId id="284" r:id="rId11"/>
    <p:sldId id="261" r:id="rId12"/>
    <p:sldId id="290" r:id="rId13"/>
    <p:sldId id="292" r:id="rId14"/>
    <p:sldId id="293" r:id="rId15"/>
    <p:sldId id="300" r:id="rId16"/>
    <p:sldId id="295" r:id="rId17"/>
    <p:sldId id="291" r:id="rId18"/>
    <p:sldId id="264" r:id="rId19"/>
    <p:sldId id="296" r:id="rId20"/>
    <p:sldId id="265" r:id="rId21"/>
    <p:sldId id="266" r:id="rId22"/>
    <p:sldId id="273" r:id="rId23"/>
    <p:sldId id="297" r:id="rId24"/>
    <p:sldId id="268" r:id="rId25"/>
    <p:sldId id="298" r:id="rId26"/>
    <p:sldId id="269" r:id="rId27"/>
    <p:sldId id="270" r:id="rId28"/>
    <p:sldId id="299" r:id="rId29"/>
    <p:sldId id="271" r:id="rId30"/>
    <p:sldId id="301" r:id="rId31"/>
  </p:sldIdLst>
  <p:sldSz cx="12192000" cy="6858000"/>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408A5-B6AE-4E42-9C04-DCB48AADD4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07C791D1-5870-4075-A620-00DA838928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37B05383-CCF8-43BD-896A-297074132F2B}"/>
              </a:ext>
            </a:extLst>
          </p:cNvPr>
          <p:cNvSpPr>
            <a:spLocks noGrp="1"/>
          </p:cNvSpPr>
          <p:nvPr>
            <p:ph type="dt" sz="half" idx="10"/>
          </p:nvPr>
        </p:nvSpPr>
        <p:spPr/>
        <p:txBody>
          <a:bodyPr/>
          <a:lstStyle/>
          <a:p>
            <a:fld id="{05E5261B-D4CC-4A4E-9E4F-77344DF6B1DA}" type="datetimeFigureOut">
              <a:rPr lang="en-AU" smtClean="0"/>
              <a:t>29/04/2020</a:t>
            </a:fld>
            <a:endParaRPr lang="en-AU"/>
          </a:p>
        </p:txBody>
      </p:sp>
      <p:sp>
        <p:nvSpPr>
          <p:cNvPr id="5" name="Footer Placeholder 4">
            <a:extLst>
              <a:ext uri="{FF2B5EF4-FFF2-40B4-BE49-F238E27FC236}">
                <a16:creationId xmlns:a16="http://schemas.microsoft.com/office/drawing/2014/main" id="{08794C21-C8DC-4138-965A-18B7E4240FE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5A16E07-6CE3-4629-8558-EC07297A52F3}"/>
              </a:ext>
            </a:extLst>
          </p:cNvPr>
          <p:cNvSpPr>
            <a:spLocks noGrp="1"/>
          </p:cNvSpPr>
          <p:nvPr>
            <p:ph type="sldNum" sz="quarter" idx="12"/>
          </p:nvPr>
        </p:nvSpPr>
        <p:spPr/>
        <p:txBody>
          <a:bodyPr/>
          <a:lstStyle/>
          <a:p>
            <a:fld id="{D9427D6B-9460-42E3-A55B-49010A05B752}" type="slidenum">
              <a:rPr lang="en-AU" smtClean="0"/>
              <a:t>‹#›</a:t>
            </a:fld>
            <a:endParaRPr lang="en-AU"/>
          </a:p>
        </p:txBody>
      </p:sp>
    </p:spTree>
    <p:extLst>
      <p:ext uri="{BB962C8B-B14F-4D97-AF65-F5344CB8AC3E}">
        <p14:creationId xmlns:p14="http://schemas.microsoft.com/office/powerpoint/2010/main" val="893790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85E0F-237B-4B37-A698-B02BC6618D4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42C9462-89D3-40F9-B472-C049E81860C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879B974-A94D-4DA6-849A-1D441E7D6112}"/>
              </a:ext>
            </a:extLst>
          </p:cNvPr>
          <p:cNvSpPr>
            <a:spLocks noGrp="1"/>
          </p:cNvSpPr>
          <p:nvPr>
            <p:ph type="dt" sz="half" idx="10"/>
          </p:nvPr>
        </p:nvSpPr>
        <p:spPr/>
        <p:txBody>
          <a:bodyPr/>
          <a:lstStyle/>
          <a:p>
            <a:fld id="{05E5261B-D4CC-4A4E-9E4F-77344DF6B1DA}" type="datetimeFigureOut">
              <a:rPr lang="en-AU" smtClean="0"/>
              <a:t>29/04/2020</a:t>
            </a:fld>
            <a:endParaRPr lang="en-AU"/>
          </a:p>
        </p:txBody>
      </p:sp>
      <p:sp>
        <p:nvSpPr>
          <p:cNvPr id="5" name="Footer Placeholder 4">
            <a:extLst>
              <a:ext uri="{FF2B5EF4-FFF2-40B4-BE49-F238E27FC236}">
                <a16:creationId xmlns:a16="http://schemas.microsoft.com/office/drawing/2014/main" id="{25E2F9E3-5FCA-4B2F-B057-CF278034831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C6E8C84-1FBE-4BC5-9353-F93C3BA4A7DA}"/>
              </a:ext>
            </a:extLst>
          </p:cNvPr>
          <p:cNvSpPr>
            <a:spLocks noGrp="1"/>
          </p:cNvSpPr>
          <p:nvPr>
            <p:ph type="sldNum" sz="quarter" idx="12"/>
          </p:nvPr>
        </p:nvSpPr>
        <p:spPr/>
        <p:txBody>
          <a:bodyPr/>
          <a:lstStyle/>
          <a:p>
            <a:fld id="{D9427D6B-9460-42E3-A55B-49010A05B752}" type="slidenum">
              <a:rPr lang="en-AU" smtClean="0"/>
              <a:t>‹#›</a:t>
            </a:fld>
            <a:endParaRPr lang="en-AU"/>
          </a:p>
        </p:txBody>
      </p:sp>
    </p:spTree>
    <p:extLst>
      <p:ext uri="{BB962C8B-B14F-4D97-AF65-F5344CB8AC3E}">
        <p14:creationId xmlns:p14="http://schemas.microsoft.com/office/powerpoint/2010/main" val="1035082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AA4053-453A-4EBD-9588-5ADC7B2FCE2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FAF4FA7-C87B-4F3D-948F-B9DD9189827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6ECFC0B-87AA-4071-A18C-A39DDEE4AAEA}"/>
              </a:ext>
            </a:extLst>
          </p:cNvPr>
          <p:cNvSpPr>
            <a:spLocks noGrp="1"/>
          </p:cNvSpPr>
          <p:nvPr>
            <p:ph type="dt" sz="half" idx="10"/>
          </p:nvPr>
        </p:nvSpPr>
        <p:spPr/>
        <p:txBody>
          <a:bodyPr/>
          <a:lstStyle/>
          <a:p>
            <a:fld id="{05E5261B-D4CC-4A4E-9E4F-77344DF6B1DA}" type="datetimeFigureOut">
              <a:rPr lang="en-AU" smtClean="0"/>
              <a:t>29/04/2020</a:t>
            </a:fld>
            <a:endParaRPr lang="en-AU"/>
          </a:p>
        </p:txBody>
      </p:sp>
      <p:sp>
        <p:nvSpPr>
          <p:cNvPr id="5" name="Footer Placeholder 4">
            <a:extLst>
              <a:ext uri="{FF2B5EF4-FFF2-40B4-BE49-F238E27FC236}">
                <a16:creationId xmlns:a16="http://schemas.microsoft.com/office/drawing/2014/main" id="{EA5DB434-4F4B-41B8-A5AA-16B42FBF55F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F441949-1F00-466D-9B4B-6B2EE99F16C5}"/>
              </a:ext>
            </a:extLst>
          </p:cNvPr>
          <p:cNvSpPr>
            <a:spLocks noGrp="1"/>
          </p:cNvSpPr>
          <p:nvPr>
            <p:ph type="sldNum" sz="quarter" idx="12"/>
          </p:nvPr>
        </p:nvSpPr>
        <p:spPr/>
        <p:txBody>
          <a:bodyPr/>
          <a:lstStyle/>
          <a:p>
            <a:fld id="{D9427D6B-9460-42E3-A55B-49010A05B752}" type="slidenum">
              <a:rPr lang="en-AU" smtClean="0"/>
              <a:t>‹#›</a:t>
            </a:fld>
            <a:endParaRPr lang="en-AU"/>
          </a:p>
        </p:txBody>
      </p:sp>
    </p:spTree>
    <p:extLst>
      <p:ext uri="{BB962C8B-B14F-4D97-AF65-F5344CB8AC3E}">
        <p14:creationId xmlns:p14="http://schemas.microsoft.com/office/powerpoint/2010/main" val="886482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51D27-43D4-4D06-BECE-B4777DED28E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9920D67-30E9-4113-AB61-C8564A9CFC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D2F17BE-B60A-4F59-B3FB-5631AEBA9036}"/>
              </a:ext>
            </a:extLst>
          </p:cNvPr>
          <p:cNvSpPr>
            <a:spLocks noGrp="1"/>
          </p:cNvSpPr>
          <p:nvPr>
            <p:ph type="dt" sz="half" idx="10"/>
          </p:nvPr>
        </p:nvSpPr>
        <p:spPr/>
        <p:txBody>
          <a:bodyPr/>
          <a:lstStyle/>
          <a:p>
            <a:fld id="{05E5261B-D4CC-4A4E-9E4F-77344DF6B1DA}" type="datetimeFigureOut">
              <a:rPr lang="en-AU" smtClean="0"/>
              <a:t>29/04/2020</a:t>
            </a:fld>
            <a:endParaRPr lang="en-AU"/>
          </a:p>
        </p:txBody>
      </p:sp>
      <p:sp>
        <p:nvSpPr>
          <p:cNvPr id="5" name="Footer Placeholder 4">
            <a:extLst>
              <a:ext uri="{FF2B5EF4-FFF2-40B4-BE49-F238E27FC236}">
                <a16:creationId xmlns:a16="http://schemas.microsoft.com/office/drawing/2014/main" id="{1711E2F7-1C44-4CCC-91FB-C9370111B89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AF47B05-153A-4465-9DD7-2090FFE7BAE1}"/>
              </a:ext>
            </a:extLst>
          </p:cNvPr>
          <p:cNvSpPr>
            <a:spLocks noGrp="1"/>
          </p:cNvSpPr>
          <p:nvPr>
            <p:ph type="sldNum" sz="quarter" idx="12"/>
          </p:nvPr>
        </p:nvSpPr>
        <p:spPr/>
        <p:txBody>
          <a:bodyPr/>
          <a:lstStyle/>
          <a:p>
            <a:fld id="{D9427D6B-9460-42E3-A55B-49010A05B752}" type="slidenum">
              <a:rPr lang="en-AU" smtClean="0"/>
              <a:t>‹#›</a:t>
            </a:fld>
            <a:endParaRPr lang="en-AU"/>
          </a:p>
        </p:txBody>
      </p:sp>
    </p:spTree>
    <p:extLst>
      <p:ext uri="{BB962C8B-B14F-4D97-AF65-F5344CB8AC3E}">
        <p14:creationId xmlns:p14="http://schemas.microsoft.com/office/powerpoint/2010/main" val="4014393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92AF5-852A-49E0-9FF5-6A7E0E962C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905B3B15-4F86-42F2-9C82-FBD3FAAE05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4FC0CA0-0F93-4626-A587-BE5D3E44A8E1}"/>
              </a:ext>
            </a:extLst>
          </p:cNvPr>
          <p:cNvSpPr>
            <a:spLocks noGrp="1"/>
          </p:cNvSpPr>
          <p:nvPr>
            <p:ph type="dt" sz="half" idx="10"/>
          </p:nvPr>
        </p:nvSpPr>
        <p:spPr/>
        <p:txBody>
          <a:bodyPr/>
          <a:lstStyle/>
          <a:p>
            <a:fld id="{05E5261B-D4CC-4A4E-9E4F-77344DF6B1DA}" type="datetimeFigureOut">
              <a:rPr lang="en-AU" smtClean="0"/>
              <a:t>29/04/2020</a:t>
            </a:fld>
            <a:endParaRPr lang="en-AU"/>
          </a:p>
        </p:txBody>
      </p:sp>
      <p:sp>
        <p:nvSpPr>
          <p:cNvPr id="5" name="Footer Placeholder 4">
            <a:extLst>
              <a:ext uri="{FF2B5EF4-FFF2-40B4-BE49-F238E27FC236}">
                <a16:creationId xmlns:a16="http://schemas.microsoft.com/office/drawing/2014/main" id="{EAAFE8F8-DC46-4DFA-8B03-91FB1A762CB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5539805-B9F4-4C06-8D9B-5F09DEA73094}"/>
              </a:ext>
            </a:extLst>
          </p:cNvPr>
          <p:cNvSpPr>
            <a:spLocks noGrp="1"/>
          </p:cNvSpPr>
          <p:nvPr>
            <p:ph type="sldNum" sz="quarter" idx="12"/>
          </p:nvPr>
        </p:nvSpPr>
        <p:spPr/>
        <p:txBody>
          <a:bodyPr/>
          <a:lstStyle/>
          <a:p>
            <a:fld id="{D9427D6B-9460-42E3-A55B-49010A05B752}" type="slidenum">
              <a:rPr lang="en-AU" smtClean="0"/>
              <a:t>‹#›</a:t>
            </a:fld>
            <a:endParaRPr lang="en-AU"/>
          </a:p>
        </p:txBody>
      </p:sp>
    </p:spTree>
    <p:extLst>
      <p:ext uri="{BB962C8B-B14F-4D97-AF65-F5344CB8AC3E}">
        <p14:creationId xmlns:p14="http://schemas.microsoft.com/office/powerpoint/2010/main" val="3362030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16454-5F3E-4D1B-A341-C4BB4310B4D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D875CDB-6567-4F4A-BA69-ECEEFAC2588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91DE4AAE-FE53-4ECD-B917-3B05CBFDAA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4CEA8C3-3AA0-4297-A225-D200BD7AD913}"/>
              </a:ext>
            </a:extLst>
          </p:cNvPr>
          <p:cNvSpPr>
            <a:spLocks noGrp="1"/>
          </p:cNvSpPr>
          <p:nvPr>
            <p:ph type="dt" sz="half" idx="10"/>
          </p:nvPr>
        </p:nvSpPr>
        <p:spPr/>
        <p:txBody>
          <a:bodyPr/>
          <a:lstStyle/>
          <a:p>
            <a:fld id="{05E5261B-D4CC-4A4E-9E4F-77344DF6B1DA}" type="datetimeFigureOut">
              <a:rPr lang="en-AU" smtClean="0"/>
              <a:t>29/04/2020</a:t>
            </a:fld>
            <a:endParaRPr lang="en-AU"/>
          </a:p>
        </p:txBody>
      </p:sp>
      <p:sp>
        <p:nvSpPr>
          <p:cNvPr id="6" name="Footer Placeholder 5">
            <a:extLst>
              <a:ext uri="{FF2B5EF4-FFF2-40B4-BE49-F238E27FC236}">
                <a16:creationId xmlns:a16="http://schemas.microsoft.com/office/drawing/2014/main" id="{C83F5D05-4FA1-405E-878F-71E69D008F6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E4D5BF6-257D-40C5-8E5F-9F7ED163A8DE}"/>
              </a:ext>
            </a:extLst>
          </p:cNvPr>
          <p:cNvSpPr>
            <a:spLocks noGrp="1"/>
          </p:cNvSpPr>
          <p:nvPr>
            <p:ph type="sldNum" sz="quarter" idx="12"/>
          </p:nvPr>
        </p:nvSpPr>
        <p:spPr/>
        <p:txBody>
          <a:bodyPr/>
          <a:lstStyle/>
          <a:p>
            <a:fld id="{D9427D6B-9460-42E3-A55B-49010A05B752}" type="slidenum">
              <a:rPr lang="en-AU" smtClean="0"/>
              <a:t>‹#›</a:t>
            </a:fld>
            <a:endParaRPr lang="en-AU"/>
          </a:p>
        </p:txBody>
      </p:sp>
    </p:spTree>
    <p:extLst>
      <p:ext uri="{BB962C8B-B14F-4D97-AF65-F5344CB8AC3E}">
        <p14:creationId xmlns:p14="http://schemas.microsoft.com/office/powerpoint/2010/main" val="2385070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EED0D-188D-4AE8-9D2C-547541B06B36}"/>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56F8CB9-77B8-4E54-8222-D37C2DF448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841643D-53B8-4384-8470-D5E270977A3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2746E618-F5D8-4378-930B-CF87E5AC7A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67F08FD-A8D1-44A0-BE66-EBC0ECA1895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D74E28F9-9037-4409-BDF1-FFB4D9C9FA21}"/>
              </a:ext>
            </a:extLst>
          </p:cNvPr>
          <p:cNvSpPr>
            <a:spLocks noGrp="1"/>
          </p:cNvSpPr>
          <p:nvPr>
            <p:ph type="dt" sz="half" idx="10"/>
          </p:nvPr>
        </p:nvSpPr>
        <p:spPr/>
        <p:txBody>
          <a:bodyPr/>
          <a:lstStyle/>
          <a:p>
            <a:fld id="{05E5261B-D4CC-4A4E-9E4F-77344DF6B1DA}" type="datetimeFigureOut">
              <a:rPr lang="en-AU" smtClean="0"/>
              <a:t>29/04/2020</a:t>
            </a:fld>
            <a:endParaRPr lang="en-AU"/>
          </a:p>
        </p:txBody>
      </p:sp>
      <p:sp>
        <p:nvSpPr>
          <p:cNvPr id="8" name="Footer Placeholder 7">
            <a:extLst>
              <a:ext uri="{FF2B5EF4-FFF2-40B4-BE49-F238E27FC236}">
                <a16:creationId xmlns:a16="http://schemas.microsoft.com/office/drawing/2014/main" id="{9C348E10-E3B6-416B-8D5F-CE2FF098CEB5}"/>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B957EF12-3EBA-4BFD-B484-3F98D94229FC}"/>
              </a:ext>
            </a:extLst>
          </p:cNvPr>
          <p:cNvSpPr>
            <a:spLocks noGrp="1"/>
          </p:cNvSpPr>
          <p:nvPr>
            <p:ph type="sldNum" sz="quarter" idx="12"/>
          </p:nvPr>
        </p:nvSpPr>
        <p:spPr/>
        <p:txBody>
          <a:bodyPr/>
          <a:lstStyle/>
          <a:p>
            <a:fld id="{D9427D6B-9460-42E3-A55B-49010A05B752}" type="slidenum">
              <a:rPr lang="en-AU" smtClean="0"/>
              <a:t>‹#›</a:t>
            </a:fld>
            <a:endParaRPr lang="en-AU"/>
          </a:p>
        </p:txBody>
      </p:sp>
    </p:spTree>
    <p:extLst>
      <p:ext uri="{BB962C8B-B14F-4D97-AF65-F5344CB8AC3E}">
        <p14:creationId xmlns:p14="http://schemas.microsoft.com/office/powerpoint/2010/main" val="478961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4EF71-432F-432C-ADE6-D9DF430180D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32137E50-1F5A-4275-A783-3CC32B85DC93}"/>
              </a:ext>
            </a:extLst>
          </p:cNvPr>
          <p:cNvSpPr>
            <a:spLocks noGrp="1"/>
          </p:cNvSpPr>
          <p:nvPr>
            <p:ph type="dt" sz="half" idx="10"/>
          </p:nvPr>
        </p:nvSpPr>
        <p:spPr/>
        <p:txBody>
          <a:bodyPr/>
          <a:lstStyle/>
          <a:p>
            <a:fld id="{05E5261B-D4CC-4A4E-9E4F-77344DF6B1DA}" type="datetimeFigureOut">
              <a:rPr lang="en-AU" smtClean="0"/>
              <a:t>29/04/2020</a:t>
            </a:fld>
            <a:endParaRPr lang="en-AU"/>
          </a:p>
        </p:txBody>
      </p:sp>
      <p:sp>
        <p:nvSpPr>
          <p:cNvPr id="4" name="Footer Placeholder 3">
            <a:extLst>
              <a:ext uri="{FF2B5EF4-FFF2-40B4-BE49-F238E27FC236}">
                <a16:creationId xmlns:a16="http://schemas.microsoft.com/office/drawing/2014/main" id="{F7A4C74D-EA45-46C1-818E-84090BB0FA44}"/>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E6C51F99-3EEC-452F-9622-7669B789EF81}"/>
              </a:ext>
            </a:extLst>
          </p:cNvPr>
          <p:cNvSpPr>
            <a:spLocks noGrp="1"/>
          </p:cNvSpPr>
          <p:nvPr>
            <p:ph type="sldNum" sz="quarter" idx="12"/>
          </p:nvPr>
        </p:nvSpPr>
        <p:spPr/>
        <p:txBody>
          <a:bodyPr/>
          <a:lstStyle/>
          <a:p>
            <a:fld id="{D9427D6B-9460-42E3-A55B-49010A05B752}" type="slidenum">
              <a:rPr lang="en-AU" smtClean="0"/>
              <a:t>‹#›</a:t>
            </a:fld>
            <a:endParaRPr lang="en-AU"/>
          </a:p>
        </p:txBody>
      </p:sp>
    </p:spTree>
    <p:extLst>
      <p:ext uri="{BB962C8B-B14F-4D97-AF65-F5344CB8AC3E}">
        <p14:creationId xmlns:p14="http://schemas.microsoft.com/office/powerpoint/2010/main" val="992488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93008F-84B6-4097-BC18-8DFC3CEC3962}"/>
              </a:ext>
            </a:extLst>
          </p:cNvPr>
          <p:cNvSpPr>
            <a:spLocks noGrp="1"/>
          </p:cNvSpPr>
          <p:nvPr>
            <p:ph type="dt" sz="half" idx="10"/>
          </p:nvPr>
        </p:nvSpPr>
        <p:spPr/>
        <p:txBody>
          <a:bodyPr/>
          <a:lstStyle/>
          <a:p>
            <a:fld id="{05E5261B-D4CC-4A4E-9E4F-77344DF6B1DA}" type="datetimeFigureOut">
              <a:rPr lang="en-AU" smtClean="0"/>
              <a:t>29/04/2020</a:t>
            </a:fld>
            <a:endParaRPr lang="en-AU"/>
          </a:p>
        </p:txBody>
      </p:sp>
      <p:sp>
        <p:nvSpPr>
          <p:cNvPr id="3" name="Footer Placeholder 2">
            <a:extLst>
              <a:ext uri="{FF2B5EF4-FFF2-40B4-BE49-F238E27FC236}">
                <a16:creationId xmlns:a16="http://schemas.microsoft.com/office/drawing/2014/main" id="{2F1B93C8-6086-47B0-8273-241959E2D0E0}"/>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20E4E42E-21EB-4910-A91A-65845345B2D4}"/>
              </a:ext>
            </a:extLst>
          </p:cNvPr>
          <p:cNvSpPr>
            <a:spLocks noGrp="1"/>
          </p:cNvSpPr>
          <p:nvPr>
            <p:ph type="sldNum" sz="quarter" idx="12"/>
          </p:nvPr>
        </p:nvSpPr>
        <p:spPr/>
        <p:txBody>
          <a:bodyPr/>
          <a:lstStyle/>
          <a:p>
            <a:fld id="{D9427D6B-9460-42E3-A55B-49010A05B752}" type="slidenum">
              <a:rPr lang="en-AU" smtClean="0"/>
              <a:t>‹#›</a:t>
            </a:fld>
            <a:endParaRPr lang="en-AU"/>
          </a:p>
        </p:txBody>
      </p:sp>
    </p:spTree>
    <p:extLst>
      <p:ext uri="{BB962C8B-B14F-4D97-AF65-F5344CB8AC3E}">
        <p14:creationId xmlns:p14="http://schemas.microsoft.com/office/powerpoint/2010/main" val="3486891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73CBF-CF97-40A9-B398-4F970D16B4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46847114-D09E-4068-B979-F10C884EE3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9EA5DC7C-E4E2-4A86-B690-9F85B186CF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572C658-6DCF-4218-A50C-59776C899650}"/>
              </a:ext>
            </a:extLst>
          </p:cNvPr>
          <p:cNvSpPr>
            <a:spLocks noGrp="1"/>
          </p:cNvSpPr>
          <p:nvPr>
            <p:ph type="dt" sz="half" idx="10"/>
          </p:nvPr>
        </p:nvSpPr>
        <p:spPr/>
        <p:txBody>
          <a:bodyPr/>
          <a:lstStyle/>
          <a:p>
            <a:fld id="{05E5261B-D4CC-4A4E-9E4F-77344DF6B1DA}" type="datetimeFigureOut">
              <a:rPr lang="en-AU" smtClean="0"/>
              <a:t>29/04/2020</a:t>
            </a:fld>
            <a:endParaRPr lang="en-AU"/>
          </a:p>
        </p:txBody>
      </p:sp>
      <p:sp>
        <p:nvSpPr>
          <p:cNvPr id="6" name="Footer Placeholder 5">
            <a:extLst>
              <a:ext uri="{FF2B5EF4-FFF2-40B4-BE49-F238E27FC236}">
                <a16:creationId xmlns:a16="http://schemas.microsoft.com/office/drawing/2014/main" id="{24B2F837-BC78-4DDB-BBFF-5545D0845F5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36CA58D-CBE1-45B5-9AC6-BF43E3831540}"/>
              </a:ext>
            </a:extLst>
          </p:cNvPr>
          <p:cNvSpPr>
            <a:spLocks noGrp="1"/>
          </p:cNvSpPr>
          <p:nvPr>
            <p:ph type="sldNum" sz="quarter" idx="12"/>
          </p:nvPr>
        </p:nvSpPr>
        <p:spPr/>
        <p:txBody>
          <a:bodyPr/>
          <a:lstStyle/>
          <a:p>
            <a:fld id="{D9427D6B-9460-42E3-A55B-49010A05B752}" type="slidenum">
              <a:rPr lang="en-AU" smtClean="0"/>
              <a:t>‹#›</a:t>
            </a:fld>
            <a:endParaRPr lang="en-AU"/>
          </a:p>
        </p:txBody>
      </p:sp>
    </p:spTree>
    <p:extLst>
      <p:ext uri="{BB962C8B-B14F-4D97-AF65-F5344CB8AC3E}">
        <p14:creationId xmlns:p14="http://schemas.microsoft.com/office/powerpoint/2010/main" val="1826419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C973E-DF7D-400F-A6F4-3C980D9F7B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9C9AE01E-1601-48CF-B0C1-D435FBE447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0A3FD3C8-392C-4DEA-BFBD-5DBC767228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6A2CCD-F534-4C61-A458-E97B9A08C3EB}"/>
              </a:ext>
            </a:extLst>
          </p:cNvPr>
          <p:cNvSpPr>
            <a:spLocks noGrp="1"/>
          </p:cNvSpPr>
          <p:nvPr>
            <p:ph type="dt" sz="half" idx="10"/>
          </p:nvPr>
        </p:nvSpPr>
        <p:spPr/>
        <p:txBody>
          <a:bodyPr/>
          <a:lstStyle/>
          <a:p>
            <a:fld id="{05E5261B-D4CC-4A4E-9E4F-77344DF6B1DA}" type="datetimeFigureOut">
              <a:rPr lang="en-AU" smtClean="0"/>
              <a:t>29/04/2020</a:t>
            </a:fld>
            <a:endParaRPr lang="en-AU"/>
          </a:p>
        </p:txBody>
      </p:sp>
      <p:sp>
        <p:nvSpPr>
          <p:cNvPr id="6" name="Footer Placeholder 5">
            <a:extLst>
              <a:ext uri="{FF2B5EF4-FFF2-40B4-BE49-F238E27FC236}">
                <a16:creationId xmlns:a16="http://schemas.microsoft.com/office/drawing/2014/main" id="{5F122ADF-633E-4D64-B877-BC91AFAD17F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154A88A-C3ED-41E0-B862-22C86AEEFDE9}"/>
              </a:ext>
            </a:extLst>
          </p:cNvPr>
          <p:cNvSpPr>
            <a:spLocks noGrp="1"/>
          </p:cNvSpPr>
          <p:nvPr>
            <p:ph type="sldNum" sz="quarter" idx="12"/>
          </p:nvPr>
        </p:nvSpPr>
        <p:spPr/>
        <p:txBody>
          <a:bodyPr/>
          <a:lstStyle/>
          <a:p>
            <a:fld id="{D9427D6B-9460-42E3-A55B-49010A05B752}" type="slidenum">
              <a:rPr lang="en-AU" smtClean="0"/>
              <a:t>‹#›</a:t>
            </a:fld>
            <a:endParaRPr lang="en-AU"/>
          </a:p>
        </p:txBody>
      </p:sp>
    </p:spTree>
    <p:extLst>
      <p:ext uri="{BB962C8B-B14F-4D97-AF65-F5344CB8AC3E}">
        <p14:creationId xmlns:p14="http://schemas.microsoft.com/office/powerpoint/2010/main" val="1876842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6C22D0-E512-4B7F-AC04-81C58150B3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CA37D2D-610D-4D1A-8C1E-AC6976B7B8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9832993-1A11-4EFB-911B-0F29803E9C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E5261B-D4CC-4A4E-9E4F-77344DF6B1DA}" type="datetimeFigureOut">
              <a:rPr lang="en-AU" smtClean="0"/>
              <a:t>29/04/2020</a:t>
            </a:fld>
            <a:endParaRPr lang="en-AU"/>
          </a:p>
        </p:txBody>
      </p:sp>
      <p:sp>
        <p:nvSpPr>
          <p:cNvPr id="5" name="Footer Placeholder 4">
            <a:extLst>
              <a:ext uri="{FF2B5EF4-FFF2-40B4-BE49-F238E27FC236}">
                <a16:creationId xmlns:a16="http://schemas.microsoft.com/office/drawing/2014/main" id="{2CA0F05B-4A42-431F-AC73-298BE6914D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0C6A93B8-C724-4C15-99C2-DD8C1B8916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427D6B-9460-42E3-A55B-49010A05B752}" type="slidenum">
              <a:rPr lang="en-AU" smtClean="0"/>
              <a:t>‹#›</a:t>
            </a:fld>
            <a:endParaRPr lang="en-AU"/>
          </a:p>
        </p:txBody>
      </p:sp>
    </p:spTree>
    <p:extLst>
      <p:ext uri="{BB962C8B-B14F-4D97-AF65-F5344CB8AC3E}">
        <p14:creationId xmlns:p14="http://schemas.microsoft.com/office/powerpoint/2010/main" val="100661906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PowerPoint_Slide.sldx"/><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jp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PowerPoint_Slide1.sldx"/><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2.jpg"/><Relationship Id="rId4" Type="http://schemas.openxmlformats.org/officeDocument/2006/relationships/image" Target="../media/image33.emf"/></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D14CB-1B2D-40F5-9026-AE8AEC38F358}"/>
              </a:ext>
            </a:extLst>
          </p:cNvPr>
          <p:cNvSpPr>
            <a:spLocks noGrp="1"/>
          </p:cNvSpPr>
          <p:nvPr>
            <p:ph type="ctrTitle"/>
          </p:nvPr>
        </p:nvSpPr>
        <p:spPr>
          <a:xfrm>
            <a:off x="1524000" y="1122363"/>
            <a:ext cx="9144000" cy="2552992"/>
          </a:xfrm>
        </p:spPr>
        <p:txBody>
          <a:bodyPr/>
          <a:lstStyle/>
          <a:p>
            <a:br>
              <a:rPr lang="en-US" dirty="0">
                <a:solidFill>
                  <a:schemeClr val="bg1"/>
                </a:solidFill>
              </a:rPr>
            </a:br>
            <a:endParaRPr lang="en-AU" dirty="0"/>
          </a:p>
        </p:txBody>
      </p:sp>
      <p:sp>
        <p:nvSpPr>
          <p:cNvPr id="3" name="Subtitle 2">
            <a:extLst>
              <a:ext uri="{FF2B5EF4-FFF2-40B4-BE49-F238E27FC236}">
                <a16:creationId xmlns:a16="http://schemas.microsoft.com/office/drawing/2014/main" id="{48CBB05F-2C03-4B8C-A521-7D714D578E29}"/>
              </a:ext>
            </a:extLst>
          </p:cNvPr>
          <p:cNvSpPr>
            <a:spLocks noGrp="1"/>
          </p:cNvSpPr>
          <p:nvPr>
            <p:ph type="subTitle" idx="1"/>
          </p:nvPr>
        </p:nvSpPr>
        <p:spPr>
          <a:xfrm>
            <a:off x="1408590" y="3051622"/>
            <a:ext cx="9144000" cy="1655762"/>
          </a:xfrm>
        </p:spPr>
        <p:txBody>
          <a:bodyPr>
            <a:normAutofit/>
          </a:bodyPr>
          <a:lstStyle/>
          <a:p>
            <a:endParaRPr lang="en-AU" sz="2800" dirty="0">
              <a:solidFill>
                <a:schemeClr val="bg1"/>
              </a:solidFill>
            </a:endParaRPr>
          </a:p>
        </p:txBody>
      </p:sp>
      <p:graphicFrame>
        <p:nvGraphicFramePr>
          <p:cNvPr id="4" name="Object 3">
            <a:extLst>
              <a:ext uri="{FF2B5EF4-FFF2-40B4-BE49-F238E27FC236}">
                <a16:creationId xmlns:a16="http://schemas.microsoft.com/office/drawing/2014/main" id="{A9716527-B24C-4928-B096-B321296F1544}"/>
              </a:ext>
            </a:extLst>
          </p:cNvPr>
          <p:cNvGraphicFramePr>
            <a:graphicFrameLocks noChangeAspect="1"/>
          </p:cNvGraphicFramePr>
          <p:nvPr>
            <p:extLst>
              <p:ext uri="{D42A27DB-BD31-4B8C-83A1-F6EECF244321}">
                <p14:modId xmlns:p14="http://schemas.microsoft.com/office/powerpoint/2010/main" val="4101999817"/>
              </p:ext>
            </p:extLst>
          </p:nvPr>
        </p:nvGraphicFramePr>
        <p:xfrm>
          <a:off x="0" y="-44388"/>
          <a:ext cx="12192000" cy="6902388"/>
        </p:xfrm>
        <a:graphic>
          <a:graphicData uri="http://schemas.openxmlformats.org/presentationml/2006/ole">
            <mc:AlternateContent xmlns:mc="http://schemas.openxmlformats.org/markup-compatibility/2006">
              <mc:Choice xmlns:v="urn:schemas-microsoft-com:vml" Requires="v">
                <p:oleObj spid="_x0000_s1225" name="Slide" r:id="rId3" imgW="5833782" imgH="3281184" progId="PowerPoint.Slide.12">
                  <p:embed/>
                </p:oleObj>
              </mc:Choice>
              <mc:Fallback>
                <p:oleObj name="Slide" r:id="rId3" imgW="5833782" imgH="3281184" progId="PowerPoint.Slide.12">
                  <p:embed/>
                  <p:pic>
                    <p:nvPicPr>
                      <p:cNvPr id="0" name=""/>
                      <p:cNvPicPr/>
                      <p:nvPr/>
                    </p:nvPicPr>
                    <p:blipFill>
                      <a:blip r:embed="rId4"/>
                      <a:stretch>
                        <a:fillRect/>
                      </a:stretch>
                    </p:blipFill>
                    <p:spPr>
                      <a:xfrm>
                        <a:off x="0" y="-44388"/>
                        <a:ext cx="12192000" cy="6902388"/>
                      </a:xfrm>
                      <a:prstGeom prst="rect">
                        <a:avLst/>
                      </a:prstGeom>
                    </p:spPr>
                  </p:pic>
                </p:oleObj>
              </mc:Fallback>
            </mc:AlternateContent>
          </a:graphicData>
        </a:graphic>
      </p:graphicFrame>
      <p:pic>
        <p:nvPicPr>
          <p:cNvPr id="6" name="Picture 5" descr="A picture containing clipart&#10;&#10;Description automatically generated">
            <a:extLst>
              <a:ext uri="{FF2B5EF4-FFF2-40B4-BE49-F238E27FC236}">
                <a16:creationId xmlns:a16="http://schemas.microsoft.com/office/drawing/2014/main" id="{15FAE534-65FA-46B8-A237-348B3CA137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5067" y="6018576"/>
            <a:ext cx="2286616" cy="752789"/>
          </a:xfrm>
          <a:prstGeom prst="rect">
            <a:avLst/>
          </a:prstGeom>
        </p:spPr>
      </p:pic>
    </p:spTree>
    <p:extLst>
      <p:ext uri="{BB962C8B-B14F-4D97-AF65-F5344CB8AC3E}">
        <p14:creationId xmlns:p14="http://schemas.microsoft.com/office/powerpoint/2010/main" val="2436907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
            <a:extLst>
              <a:ext uri="{FF2B5EF4-FFF2-40B4-BE49-F238E27FC236}">
                <a16:creationId xmlns:a16="http://schemas.microsoft.com/office/drawing/2014/main" id="{6E14C66E-2D88-4C7E-9866-E7C33C42835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6615113" cy="6858000"/>
          </a:xfrm>
          <a:prstGeom prst="rect">
            <a:avLst/>
          </a:prstGeom>
        </p:spPr>
      </p:pic>
      <p:sp>
        <p:nvSpPr>
          <p:cNvPr id="2" name="TextBox 1">
            <a:extLst>
              <a:ext uri="{FF2B5EF4-FFF2-40B4-BE49-F238E27FC236}">
                <a16:creationId xmlns:a16="http://schemas.microsoft.com/office/drawing/2014/main" id="{C125FBE4-31BC-4E3F-838A-77909D863552}"/>
              </a:ext>
            </a:extLst>
          </p:cNvPr>
          <p:cNvSpPr txBox="1"/>
          <p:nvPr/>
        </p:nvSpPr>
        <p:spPr>
          <a:xfrm>
            <a:off x="6324420" y="1165846"/>
            <a:ext cx="4617483" cy="400110"/>
          </a:xfrm>
          <a:prstGeom prst="rect">
            <a:avLst/>
          </a:prstGeom>
          <a:noFill/>
        </p:spPr>
        <p:txBody>
          <a:bodyPr wrap="none" rtlCol="0">
            <a:spAutoFit/>
          </a:bodyPr>
          <a:lstStyle/>
          <a:p>
            <a:r>
              <a:rPr lang="en-US" sz="2000" dirty="0">
                <a:solidFill>
                  <a:schemeClr val="bg1"/>
                </a:solidFill>
              </a:rPr>
              <a:t>…. and bursting into the 1982-83 recession</a:t>
            </a:r>
            <a:endParaRPr lang="en-AU" sz="2000" dirty="0">
              <a:solidFill>
                <a:schemeClr val="bg1"/>
              </a:solidFill>
            </a:endParaRPr>
          </a:p>
        </p:txBody>
      </p:sp>
      <p:pic>
        <p:nvPicPr>
          <p:cNvPr id="5" name="Picture 4">
            <a:extLst>
              <a:ext uri="{FF2B5EF4-FFF2-40B4-BE49-F238E27FC236}">
                <a16:creationId xmlns:a16="http://schemas.microsoft.com/office/drawing/2014/main" id="{12D4CB05-6AFA-4956-97F4-3E91317000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1241" y="1903806"/>
            <a:ext cx="3770691" cy="2661664"/>
          </a:xfrm>
          <a:prstGeom prst="rect">
            <a:avLst/>
          </a:prstGeom>
        </p:spPr>
      </p:pic>
      <p:sp>
        <p:nvSpPr>
          <p:cNvPr id="6" name="Arrow: Left 5">
            <a:extLst>
              <a:ext uri="{FF2B5EF4-FFF2-40B4-BE49-F238E27FC236}">
                <a16:creationId xmlns:a16="http://schemas.microsoft.com/office/drawing/2014/main" id="{BD7BC1E3-58EE-4E04-8FE0-A235A7F477BA}"/>
              </a:ext>
            </a:extLst>
          </p:cNvPr>
          <p:cNvSpPr/>
          <p:nvPr/>
        </p:nvSpPr>
        <p:spPr>
          <a:xfrm>
            <a:off x="6972826" y="4954194"/>
            <a:ext cx="1154097" cy="830997"/>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492D5AEF-A5C7-4445-BFDC-4E6CEAB9E369}"/>
              </a:ext>
            </a:extLst>
          </p:cNvPr>
          <p:cNvSpPr txBox="1"/>
          <p:nvPr/>
        </p:nvSpPr>
        <p:spPr>
          <a:xfrm>
            <a:off x="8294254" y="5138859"/>
            <a:ext cx="1032655" cy="461665"/>
          </a:xfrm>
          <a:prstGeom prst="rect">
            <a:avLst/>
          </a:prstGeom>
          <a:noFill/>
        </p:spPr>
        <p:txBody>
          <a:bodyPr wrap="none" rtlCol="0">
            <a:spAutoFit/>
          </a:bodyPr>
          <a:lstStyle/>
          <a:p>
            <a:r>
              <a:rPr lang="en-US" sz="2400" b="1" dirty="0">
                <a:solidFill>
                  <a:schemeClr val="accent2"/>
                </a:solidFill>
              </a:rPr>
              <a:t>&gt; -25%</a:t>
            </a:r>
            <a:endParaRPr lang="en-AU" sz="2400" b="1" dirty="0">
              <a:solidFill>
                <a:schemeClr val="accent2"/>
              </a:solidFill>
            </a:endParaRPr>
          </a:p>
        </p:txBody>
      </p:sp>
    </p:spTree>
    <p:extLst>
      <p:ext uri="{BB962C8B-B14F-4D97-AF65-F5344CB8AC3E}">
        <p14:creationId xmlns:p14="http://schemas.microsoft.com/office/powerpoint/2010/main" val="1357459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
            <a:extLst>
              <a:ext uri="{FF2B5EF4-FFF2-40B4-BE49-F238E27FC236}">
                <a16:creationId xmlns:a16="http://schemas.microsoft.com/office/drawing/2014/main" id="{503744D3-4D83-43AC-81A0-241FA88AE73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6615113" cy="6858000"/>
          </a:xfrm>
          <a:prstGeom prst="rect">
            <a:avLst/>
          </a:prstGeom>
        </p:spPr>
      </p:pic>
      <p:sp>
        <p:nvSpPr>
          <p:cNvPr id="4" name="TextBox 3">
            <a:extLst>
              <a:ext uri="{FF2B5EF4-FFF2-40B4-BE49-F238E27FC236}">
                <a16:creationId xmlns:a16="http://schemas.microsoft.com/office/drawing/2014/main" id="{E1B21BC5-B693-4B9A-BE77-DB4928BE2DAE}"/>
              </a:ext>
            </a:extLst>
          </p:cNvPr>
          <p:cNvSpPr txBox="1"/>
          <p:nvPr/>
        </p:nvSpPr>
        <p:spPr>
          <a:xfrm>
            <a:off x="6742706" y="1464639"/>
            <a:ext cx="4629589" cy="1600438"/>
          </a:xfrm>
          <a:prstGeom prst="rect">
            <a:avLst/>
          </a:prstGeom>
          <a:noFill/>
        </p:spPr>
        <p:txBody>
          <a:bodyPr wrap="square" rtlCol="0">
            <a:spAutoFit/>
          </a:bodyPr>
          <a:lstStyle/>
          <a:p>
            <a:r>
              <a:rPr lang="en-US" sz="2000" dirty="0">
                <a:solidFill>
                  <a:schemeClr val="bg1"/>
                </a:solidFill>
              </a:rPr>
              <a:t>A build-up occurs from 1983 to the enormous land bubble of 1989. This is also experienced in the west and Japan …..</a:t>
            </a:r>
          </a:p>
          <a:p>
            <a:r>
              <a:rPr lang="en-US" sz="2000" dirty="0"/>
              <a:t>experienced in the west and Japan </a:t>
            </a:r>
            <a:r>
              <a:rPr lang="en-US" dirty="0"/>
              <a:t>in 1989.</a:t>
            </a:r>
            <a:endParaRPr lang="en-AU" dirty="0"/>
          </a:p>
          <a:p>
            <a:endParaRPr lang="en-AU" dirty="0"/>
          </a:p>
        </p:txBody>
      </p:sp>
    </p:spTree>
    <p:extLst>
      <p:ext uri="{BB962C8B-B14F-4D97-AF65-F5344CB8AC3E}">
        <p14:creationId xmlns:p14="http://schemas.microsoft.com/office/powerpoint/2010/main" val="4259052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68A39B-2D2A-4F6E-A2E0-2E802069ED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615141" cy="6858000"/>
          </a:xfrm>
          <a:prstGeom prst="rect">
            <a:avLst/>
          </a:prstGeom>
        </p:spPr>
      </p:pic>
      <p:sp>
        <p:nvSpPr>
          <p:cNvPr id="7" name="Rectangle 6">
            <a:extLst>
              <a:ext uri="{FF2B5EF4-FFF2-40B4-BE49-F238E27FC236}">
                <a16:creationId xmlns:a16="http://schemas.microsoft.com/office/drawing/2014/main" id="{EFC2AA61-09EA-4021-8838-DCDFD5314CED}"/>
              </a:ext>
            </a:extLst>
          </p:cNvPr>
          <p:cNvSpPr/>
          <p:nvPr/>
        </p:nvSpPr>
        <p:spPr>
          <a:xfrm>
            <a:off x="6794375" y="1488307"/>
            <a:ext cx="3860373" cy="2215991"/>
          </a:xfrm>
          <a:prstGeom prst="rect">
            <a:avLst/>
          </a:prstGeom>
        </p:spPr>
        <p:txBody>
          <a:bodyPr wrap="square">
            <a:spAutoFit/>
          </a:bodyPr>
          <a:lstStyle/>
          <a:p>
            <a:r>
              <a:rPr lang="en-US" sz="2000" dirty="0">
                <a:solidFill>
                  <a:schemeClr val="bg1"/>
                </a:solidFill>
              </a:rPr>
              <a:t>….. and crashes into the 1991 recession (from which Japan has not fully recovered today!)</a:t>
            </a:r>
          </a:p>
          <a:p>
            <a:endParaRPr lang="en-US" sz="2000" dirty="0">
              <a:solidFill>
                <a:schemeClr val="bg1"/>
              </a:solidFill>
            </a:endParaRPr>
          </a:p>
          <a:p>
            <a:r>
              <a:rPr lang="en-US" sz="2000" dirty="0">
                <a:solidFill>
                  <a:schemeClr val="bg1"/>
                </a:solidFill>
              </a:rPr>
              <a:t>“</a:t>
            </a:r>
            <a:r>
              <a:rPr lang="en-US" sz="2000" i="1" dirty="0">
                <a:solidFill>
                  <a:schemeClr val="bg1"/>
                </a:solidFill>
              </a:rPr>
              <a:t>The recession we had to have</a:t>
            </a:r>
            <a:r>
              <a:rPr lang="en-US" sz="2000" dirty="0">
                <a:solidFill>
                  <a:schemeClr val="bg1"/>
                </a:solidFill>
              </a:rPr>
              <a:t>.”                – Paul Keating</a:t>
            </a:r>
            <a:r>
              <a:rPr lang="en-US" sz="2000" dirty="0"/>
              <a:t> Japan i</a:t>
            </a:r>
            <a:r>
              <a:rPr lang="en-US" dirty="0"/>
              <a:t>n 1989.</a:t>
            </a:r>
            <a:endParaRPr lang="en-AU" dirty="0"/>
          </a:p>
          <a:p>
            <a:endParaRPr lang="en-AU" dirty="0"/>
          </a:p>
        </p:txBody>
      </p:sp>
      <p:sp>
        <p:nvSpPr>
          <p:cNvPr id="8" name="Arrow: Left 7">
            <a:extLst>
              <a:ext uri="{FF2B5EF4-FFF2-40B4-BE49-F238E27FC236}">
                <a16:creationId xmlns:a16="http://schemas.microsoft.com/office/drawing/2014/main" id="{C5C98032-B15A-4FA6-97FD-1133F44AF66C}"/>
              </a:ext>
            </a:extLst>
          </p:cNvPr>
          <p:cNvSpPr/>
          <p:nvPr/>
        </p:nvSpPr>
        <p:spPr>
          <a:xfrm>
            <a:off x="6972826" y="4954194"/>
            <a:ext cx="1154097" cy="830997"/>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a:extLst>
              <a:ext uri="{FF2B5EF4-FFF2-40B4-BE49-F238E27FC236}">
                <a16:creationId xmlns:a16="http://schemas.microsoft.com/office/drawing/2014/main" id="{48185370-56E8-4497-B70A-B0AF9EAFFE0C}"/>
              </a:ext>
            </a:extLst>
          </p:cNvPr>
          <p:cNvSpPr txBox="1"/>
          <p:nvPr/>
        </p:nvSpPr>
        <p:spPr>
          <a:xfrm>
            <a:off x="8284344" y="5138859"/>
            <a:ext cx="3558468" cy="400110"/>
          </a:xfrm>
          <a:prstGeom prst="rect">
            <a:avLst/>
          </a:prstGeom>
          <a:noFill/>
        </p:spPr>
        <p:txBody>
          <a:bodyPr wrap="square" rtlCol="0">
            <a:spAutoFit/>
          </a:bodyPr>
          <a:lstStyle/>
          <a:p>
            <a:r>
              <a:rPr lang="en-US" sz="2000" dirty="0">
                <a:solidFill>
                  <a:schemeClr val="accent2"/>
                </a:solidFill>
              </a:rPr>
              <a:t>Below -25% 2-year change</a:t>
            </a:r>
            <a:endParaRPr lang="en-AU" sz="2000" dirty="0">
              <a:solidFill>
                <a:schemeClr val="accent2"/>
              </a:solidFill>
            </a:endParaRPr>
          </a:p>
        </p:txBody>
      </p:sp>
    </p:spTree>
    <p:extLst>
      <p:ext uri="{BB962C8B-B14F-4D97-AF65-F5344CB8AC3E}">
        <p14:creationId xmlns:p14="http://schemas.microsoft.com/office/powerpoint/2010/main" val="2530498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68A39B-2D2A-4F6E-A2E0-2E802069ED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615141" cy="6858000"/>
          </a:xfrm>
          <a:prstGeom prst="rect">
            <a:avLst/>
          </a:prstGeom>
        </p:spPr>
      </p:pic>
      <p:sp>
        <p:nvSpPr>
          <p:cNvPr id="7" name="Rectangle 6">
            <a:extLst>
              <a:ext uri="{FF2B5EF4-FFF2-40B4-BE49-F238E27FC236}">
                <a16:creationId xmlns:a16="http://schemas.microsoft.com/office/drawing/2014/main" id="{EFC2AA61-09EA-4021-8838-DCDFD5314CED}"/>
              </a:ext>
            </a:extLst>
          </p:cNvPr>
          <p:cNvSpPr/>
          <p:nvPr/>
        </p:nvSpPr>
        <p:spPr>
          <a:xfrm>
            <a:off x="6794375" y="1488307"/>
            <a:ext cx="4418122" cy="3416320"/>
          </a:xfrm>
          <a:prstGeom prst="rect">
            <a:avLst/>
          </a:prstGeom>
        </p:spPr>
        <p:txBody>
          <a:bodyPr wrap="square">
            <a:spAutoFit/>
          </a:bodyPr>
          <a:lstStyle/>
          <a:p>
            <a:r>
              <a:rPr lang="en-US" sz="2000" dirty="0">
                <a:solidFill>
                  <a:schemeClr val="bg1"/>
                </a:solidFill>
              </a:rPr>
              <a:t>In Melbourne, there is one million square metres of vacant new office accommodation (i.e. 20 ‘Melbourne Cricket Grounds’).</a:t>
            </a:r>
          </a:p>
          <a:p>
            <a:endParaRPr lang="en-US" sz="2000" dirty="0">
              <a:solidFill>
                <a:schemeClr val="bg1"/>
              </a:solidFill>
            </a:endParaRPr>
          </a:p>
          <a:p>
            <a:r>
              <a:rPr lang="en-US" sz="2000" dirty="0">
                <a:solidFill>
                  <a:schemeClr val="bg1"/>
                </a:solidFill>
              </a:rPr>
              <a:t>Deals are made, offering free office fit-outs and up to ten years’ rent-free terms, to attract tenants – but let-ups are slow.</a:t>
            </a:r>
          </a:p>
          <a:p>
            <a:r>
              <a:rPr lang="en-US" dirty="0"/>
              <a:t>experienced in the west and Japan in 1989.</a:t>
            </a:r>
            <a:endParaRPr lang="en-AU" dirty="0"/>
          </a:p>
          <a:p>
            <a:endParaRPr lang="en-AU" dirty="0"/>
          </a:p>
        </p:txBody>
      </p:sp>
    </p:spTree>
    <p:extLst>
      <p:ext uri="{BB962C8B-B14F-4D97-AF65-F5344CB8AC3E}">
        <p14:creationId xmlns:p14="http://schemas.microsoft.com/office/powerpoint/2010/main" val="3725042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68A39B-2D2A-4F6E-A2E0-2E802069ED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615141" cy="6858000"/>
          </a:xfrm>
          <a:prstGeom prst="rect">
            <a:avLst/>
          </a:prstGeom>
        </p:spPr>
      </p:pic>
      <p:sp>
        <p:nvSpPr>
          <p:cNvPr id="7" name="Rectangle 6">
            <a:extLst>
              <a:ext uri="{FF2B5EF4-FFF2-40B4-BE49-F238E27FC236}">
                <a16:creationId xmlns:a16="http://schemas.microsoft.com/office/drawing/2014/main" id="{EFC2AA61-09EA-4021-8838-DCDFD5314CED}"/>
              </a:ext>
            </a:extLst>
          </p:cNvPr>
          <p:cNvSpPr/>
          <p:nvPr/>
        </p:nvSpPr>
        <p:spPr>
          <a:xfrm>
            <a:off x="6615141" y="778093"/>
            <a:ext cx="4995172" cy="3416320"/>
          </a:xfrm>
          <a:prstGeom prst="rect">
            <a:avLst/>
          </a:prstGeom>
        </p:spPr>
        <p:txBody>
          <a:bodyPr wrap="square">
            <a:spAutoFit/>
          </a:bodyPr>
          <a:lstStyle/>
          <a:p>
            <a:r>
              <a:rPr lang="en-US" dirty="0">
                <a:solidFill>
                  <a:schemeClr val="bg1"/>
                </a:solidFill>
              </a:rPr>
              <a:t>The development of 333 Collins Street, Melbourne,</a:t>
            </a:r>
          </a:p>
          <a:p>
            <a:r>
              <a:rPr lang="en-US" dirty="0">
                <a:solidFill>
                  <a:schemeClr val="bg1"/>
                </a:solidFill>
              </a:rPr>
              <a:t>in which the State Savings Bank of Victoria’s investment arm Tricontinental is involved, sends the SSB broke - and the State Government Insurance Corporation of South Australia, and the State Bank of South Australia.</a:t>
            </a:r>
          </a:p>
          <a:p>
            <a:endParaRPr lang="en-US" dirty="0">
              <a:solidFill>
                <a:schemeClr val="bg1"/>
              </a:solidFill>
            </a:endParaRPr>
          </a:p>
          <a:p>
            <a:r>
              <a:rPr lang="en-US" dirty="0">
                <a:solidFill>
                  <a:schemeClr val="bg1"/>
                </a:solidFill>
              </a:rPr>
              <a:t>The Commercial Bank of Australia built at the same address 100 years before, closed its doors in 1893 when the 1890s depression hit.</a:t>
            </a:r>
          </a:p>
          <a:p>
            <a:r>
              <a:rPr lang="en-US" dirty="0"/>
              <a:t>experienced in the west and Japan in 1989.</a:t>
            </a:r>
            <a:endParaRPr lang="en-AU" dirty="0"/>
          </a:p>
          <a:p>
            <a:endParaRPr lang="en-AU" dirty="0"/>
          </a:p>
        </p:txBody>
      </p:sp>
      <p:pic>
        <p:nvPicPr>
          <p:cNvPr id="4" name="Picture 3">
            <a:extLst>
              <a:ext uri="{FF2B5EF4-FFF2-40B4-BE49-F238E27FC236}">
                <a16:creationId xmlns:a16="http://schemas.microsoft.com/office/drawing/2014/main" id="{E17C5417-05C0-4C61-AC3C-E1B9079295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4434" y="4033312"/>
            <a:ext cx="5295900" cy="2225040"/>
          </a:xfrm>
          <a:prstGeom prst="rect">
            <a:avLst/>
          </a:prstGeom>
        </p:spPr>
      </p:pic>
    </p:spTree>
    <p:extLst>
      <p:ext uri="{BB962C8B-B14F-4D97-AF65-F5344CB8AC3E}">
        <p14:creationId xmlns:p14="http://schemas.microsoft.com/office/powerpoint/2010/main" val="2122592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68A39B-2D2A-4F6E-A2E0-2E802069ED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615141" cy="6858000"/>
          </a:xfrm>
          <a:prstGeom prst="rect">
            <a:avLst/>
          </a:prstGeom>
        </p:spPr>
      </p:pic>
      <p:sp>
        <p:nvSpPr>
          <p:cNvPr id="2" name="TextBox 1">
            <a:extLst>
              <a:ext uri="{FF2B5EF4-FFF2-40B4-BE49-F238E27FC236}">
                <a16:creationId xmlns:a16="http://schemas.microsoft.com/office/drawing/2014/main" id="{6451487A-A03A-4F64-94A6-8E15307C3E05}"/>
              </a:ext>
            </a:extLst>
          </p:cNvPr>
          <p:cNvSpPr txBox="1"/>
          <p:nvPr/>
        </p:nvSpPr>
        <p:spPr>
          <a:xfrm>
            <a:off x="7186063" y="1813173"/>
            <a:ext cx="4153360" cy="3231654"/>
          </a:xfrm>
          <a:prstGeom prst="rect">
            <a:avLst/>
          </a:prstGeom>
          <a:noFill/>
        </p:spPr>
        <p:txBody>
          <a:bodyPr wrap="square" rtlCol="0">
            <a:spAutoFit/>
          </a:bodyPr>
          <a:lstStyle/>
          <a:p>
            <a:r>
              <a:rPr lang="en-US" sz="2000" dirty="0">
                <a:solidFill>
                  <a:schemeClr val="bg1"/>
                </a:solidFill>
              </a:rPr>
              <a:t>The 1991 recession cripples</a:t>
            </a:r>
          </a:p>
          <a:p>
            <a:r>
              <a:rPr lang="en-US" sz="2000" dirty="0">
                <a:solidFill>
                  <a:schemeClr val="bg1"/>
                </a:solidFill>
              </a:rPr>
              <a:t>the governments of South Australia and Victoria.</a:t>
            </a:r>
          </a:p>
          <a:p>
            <a:endParaRPr lang="en-US" sz="2000" dirty="0">
              <a:solidFill>
                <a:schemeClr val="bg1"/>
              </a:solidFill>
            </a:endParaRPr>
          </a:p>
          <a:p>
            <a:r>
              <a:rPr lang="en-US" sz="2000" dirty="0">
                <a:solidFill>
                  <a:schemeClr val="bg1"/>
                </a:solidFill>
              </a:rPr>
              <a:t>The Labor governments of Victoria and South Australia are defeated in massive landslides at the elections of 1992 and 1993, respectively. </a:t>
            </a:r>
          </a:p>
          <a:p>
            <a:endParaRPr lang="en-US" sz="2000" dirty="0">
              <a:solidFill>
                <a:schemeClr val="bg1"/>
              </a:solidFill>
            </a:endParaRPr>
          </a:p>
          <a:p>
            <a:endParaRPr lang="en-AU" sz="2400" dirty="0">
              <a:solidFill>
                <a:schemeClr val="bg1"/>
              </a:solidFill>
            </a:endParaRPr>
          </a:p>
        </p:txBody>
      </p:sp>
    </p:spTree>
    <p:extLst>
      <p:ext uri="{BB962C8B-B14F-4D97-AF65-F5344CB8AC3E}">
        <p14:creationId xmlns:p14="http://schemas.microsoft.com/office/powerpoint/2010/main" val="4032511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68A39B-2D2A-4F6E-A2E0-2E802069ED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615141" cy="6858000"/>
          </a:xfrm>
          <a:prstGeom prst="rect">
            <a:avLst/>
          </a:prstGeom>
        </p:spPr>
      </p:pic>
      <p:pic>
        <p:nvPicPr>
          <p:cNvPr id="5" name="Picture 4">
            <a:extLst>
              <a:ext uri="{FF2B5EF4-FFF2-40B4-BE49-F238E27FC236}">
                <a16:creationId xmlns:a16="http://schemas.microsoft.com/office/drawing/2014/main" id="{8C19DA4D-4FAD-43A5-8AFF-14223549D8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9084" y="2782803"/>
            <a:ext cx="3479518" cy="2728597"/>
          </a:xfrm>
          <a:prstGeom prst="rect">
            <a:avLst/>
          </a:prstGeom>
        </p:spPr>
      </p:pic>
      <p:sp>
        <p:nvSpPr>
          <p:cNvPr id="6" name="TextBox 5">
            <a:extLst>
              <a:ext uri="{FF2B5EF4-FFF2-40B4-BE49-F238E27FC236}">
                <a16:creationId xmlns:a16="http://schemas.microsoft.com/office/drawing/2014/main" id="{9B960345-7594-472F-AE83-6E6C016C0A38}"/>
              </a:ext>
            </a:extLst>
          </p:cNvPr>
          <p:cNvSpPr txBox="1"/>
          <p:nvPr/>
        </p:nvSpPr>
        <p:spPr>
          <a:xfrm>
            <a:off x="6837570" y="1876676"/>
            <a:ext cx="4202545" cy="400110"/>
          </a:xfrm>
          <a:prstGeom prst="rect">
            <a:avLst/>
          </a:prstGeom>
          <a:noFill/>
        </p:spPr>
        <p:txBody>
          <a:bodyPr wrap="square" rtlCol="0">
            <a:spAutoFit/>
          </a:bodyPr>
          <a:lstStyle/>
          <a:p>
            <a:r>
              <a:rPr lang="en-US" sz="2000" dirty="0">
                <a:solidFill>
                  <a:schemeClr val="bg1"/>
                </a:solidFill>
              </a:rPr>
              <a:t>1991: Paul Keating deposes his leader</a:t>
            </a:r>
            <a:endParaRPr lang="en-AU" sz="2000" dirty="0">
              <a:solidFill>
                <a:schemeClr val="bg1"/>
              </a:solidFill>
            </a:endParaRPr>
          </a:p>
        </p:txBody>
      </p:sp>
    </p:spTree>
    <p:extLst>
      <p:ext uri="{BB962C8B-B14F-4D97-AF65-F5344CB8AC3E}">
        <p14:creationId xmlns:p14="http://schemas.microsoft.com/office/powerpoint/2010/main" val="104160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044D51-959C-4BDE-ABC4-7037675FCD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615141" cy="6858000"/>
          </a:xfrm>
          <a:prstGeom prst="rect">
            <a:avLst/>
          </a:prstGeom>
        </p:spPr>
      </p:pic>
      <p:pic>
        <p:nvPicPr>
          <p:cNvPr id="8" name="Picture 7" descr="A person wearing a suit and tie&#10;&#10;Description automatically generated">
            <a:extLst>
              <a:ext uri="{FF2B5EF4-FFF2-40B4-BE49-F238E27FC236}">
                <a16:creationId xmlns:a16="http://schemas.microsoft.com/office/drawing/2014/main" id="{97946ED3-3B0F-464D-8D35-B9C750896A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5483" y="2888590"/>
            <a:ext cx="4061606" cy="2915822"/>
          </a:xfrm>
          <a:prstGeom prst="rect">
            <a:avLst/>
          </a:prstGeom>
        </p:spPr>
      </p:pic>
      <p:sp>
        <p:nvSpPr>
          <p:cNvPr id="9" name="TextBox 8">
            <a:extLst>
              <a:ext uri="{FF2B5EF4-FFF2-40B4-BE49-F238E27FC236}">
                <a16:creationId xmlns:a16="http://schemas.microsoft.com/office/drawing/2014/main" id="{521AE5E7-7FE0-4F22-BC47-85A2585E19A3}"/>
              </a:ext>
            </a:extLst>
          </p:cNvPr>
          <p:cNvSpPr txBox="1"/>
          <p:nvPr/>
        </p:nvSpPr>
        <p:spPr>
          <a:xfrm>
            <a:off x="6878599" y="1053588"/>
            <a:ext cx="4555375" cy="1323439"/>
          </a:xfrm>
          <a:prstGeom prst="rect">
            <a:avLst/>
          </a:prstGeom>
          <a:noFill/>
        </p:spPr>
        <p:txBody>
          <a:bodyPr wrap="square" rtlCol="0">
            <a:spAutoFit/>
          </a:bodyPr>
          <a:lstStyle/>
          <a:p>
            <a:r>
              <a:rPr lang="en-US" sz="2000" dirty="0">
                <a:solidFill>
                  <a:schemeClr val="bg1"/>
                </a:solidFill>
              </a:rPr>
              <a:t>In 1993, Keating does the impossible: he holds on after a recession.</a:t>
            </a:r>
          </a:p>
          <a:p>
            <a:endParaRPr lang="en-US" sz="2000" dirty="0">
              <a:solidFill>
                <a:schemeClr val="bg1"/>
              </a:solidFill>
            </a:endParaRPr>
          </a:p>
          <a:p>
            <a:r>
              <a:rPr lang="en-US" sz="2000" dirty="0">
                <a:solidFill>
                  <a:schemeClr val="bg1"/>
                </a:solidFill>
              </a:rPr>
              <a:t>“</a:t>
            </a:r>
            <a:r>
              <a:rPr lang="en-US" sz="2000" i="1" dirty="0">
                <a:solidFill>
                  <a:schemeClr val="bg1"/>
                </a:solidFill>
              </a:rPr>
              <a:t>GST on a birthday cake, John?</a:t>
            </a:r>
            <a:r>
              <a:rPr lang="en-US" sz="2000" dirty="0">
                <a:solidFill>
                  <a:schemeClr val="bg1"/>
                </a:solidFill>
              </a:rPr>
              <a:t>”</a:t>
            </a:r>
            <a:endParaRPr lang="en-AU" sz="2000" dirty="0">
              <a:solidFill>
                <a:schemeClr val="bg1"/>
              </a:solidFill>
            </a:endParaRPr>
          </a:p>
        </p:txBody>
      </p:sp>
    </p:spTree>
    <p:extLst>
      <p:ext uri="{BB962C8B-B14F-4D97-AF65-F5344CB8AC3E}">
        <p14:creationId xmlns:p14="http://schemas.microsoft.com/office/powerpoint/2010/main" val="1673843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
            <a:extLst>
              <a:ext uri="{FF2B5EF4-FFF2-40B4-BE49-F238E27FC236}">
                <a16:creationId xmlns:a16="http://schemas.microsoft.com/office/drawing/2014/main" id="{A8FC4E3D-66E5-40A3-BCE2-9FFAC577473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6615113" cy="6858000"/>
          </a:xfrm>
          <a:prstGeom prst="rect">
            <a:avLst/>
          </a:prstGeom>
        </p:spPr>
      </p:pic>
      <p:sp>
        <p:nvSpPr>
          <p:cNvPr id="2" name="TextBox 1">
            <a:extLst>
              <a:ext uri="{FF2B5EF4-FFF2-40B4-BE49-F238E27FC236}">
                <a16:creationId xmlns:a16="http://schemas.microsoft.com/office/drawing/2014/main" id="{8A27B1C5-7D11-4862-8C3F-DED4FB653226}"/>
              </a:ext>
            </a:extLst>
          </p:cNvPr>
          <p:cNvSpPr txBox="1"/>
          <p:nvPr/>
        </p:nvSpPr>
        <p:spPr>
          <a:xfrm>
            <a:off x="6798365" y="1382286"/>
            <a:ext cx="4727508" cy="4093428"/>
          </a:xfrm>
          <a:prstGeom prst="rect">
            <a:avLst/>
          </a:prstGeom>
          <a:noFill/>
        </p:spPr>
        <p:txBody>
          <a:bodyPr wrap="square" rtlCol="0">
            <a:spAutoFit/>
          </a:bodyPr>
          <a:lstStyle/>
          <a:p>
            <a:r>
              <a:rPr lang="en-US" sz="2000" dirty="0">
                <a:solidFill>
                  <a:schemeClr val="bg1"/>
                </a:solidFill>
              </a:rPr>
              <a:t>Premier of Queensland, Wayne Goss, is considered the most popular and able politician in Australia in the early 1990s.</a:t>
            </a:r>
          </a:p>
          <a:p>
            <a:endParaRPr lang="en-US" sz="2000" dirty="0">
              <a:solidFill>
                <a:schemeClr val="bg1"/>
              </a:solidFill>
            </a:endParaRPr>
          </a:p>
          <a:p>
            <a:r>
              <a:rPr lang="en-US" sz="2000" dirty="0">
                <a:solidFill>
                  <a:schemeClr val="bg1"/>
                </a:solidFill>
              </a:rPr>
              <a:t>In 1994, as banks are clearing their big commercial and industrial sales (as mortgagee-in-possession), Queensland shares a real estate boom of its own with South-East Asia.</a:t>
            </a:r>
          </a:p>
          <a:p>
            <a:endParaRPr lang="en-US" sz="2000" dirty="0">
              <a:solidFill>
                <a:schemeClr val="bg1"/>
              </a:solidFill>
            </a:endParaRPr>
          </a:p>
          <a:p>
            <a:r>
              <a:rPr lang="en-US" sz="2000" dirty="0">
                <a:solidFill>
                  <a:schemeClr val="bg1"/>
                </a:solidFill>
              </a:rPr>
              <a:t>There is no boom in the other states, so on this occasion 1994 is NOT an Australia-wide bubble. </a:t>
            </a:r>
            <a:endParaRPr lang="en-AU" sz="2000" dirty="0"/>
          </a:p>
        </p:txBody>
      </p:sp>
    </p:spTree>
    <p:extLst>
      <p:ext uri="{BB962C8B-B14F-4D97-AF65-F5344CB8AC3E}">
        <p14:creationId xmlns:p14="http://schemas.microsoft.com/office/powerpoint/2010/main" val="4180208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
            <a:extLst>
              <a:ext uri="{FF2B5EF4-FFF2-40B4-BE49-F238E27FC236}">
                <a16:creationId xmlns:a16="http://schemas.microsoft.com/office/drawing/2014/main" id="{A8FC4E3D-66E5-40A3-BCE2-9FFAC577473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6615113" cy="6858000"/>
          </a:xfrm>
          <a:prstGeom prst="rect">
            <a:avLst/>
          </a:prstGeom>
        </p:spPr>
      </p:pic>
      <p:sp>
        <p:nvSpPr>
          <p:cNvPr id="2" name="TextBox 1">
            <a:extLst>
              <a:ext uri="{FF2B5EF4-FFF2-40B4-BE49-F238E27FC236}">
                <a16:creationId xmlns:a16="http://schemas.microsoft.com/office/drawing/2014/main" id="{9E006225-C509-4069-ACAD-BCACD2F2BC2D}"/>
              </a:ext>
            </a:extLst>
          </p:cNvPr>
          <p:cNvSpPr txBox="1"/>
          <p:nvPr/>
        </p:nvSpPr>
        <p:spPr>
          <a:xfrm>
            <a:off x="6869927" y="1288112"/>
            <a:ext cx="4277802" cy="1754326"/>
          </a:xfrm>
          <a:prstGeom prst="rect">
            <a:avLst/>
          </a:prstGeom>
          <a:noFill/>
        </p:spPr>
        <p:txBody>
          <a:bodyPr wrap="square" rtlCol="0">
            <a:spAutoFit/>
          </a:bodyPr>
          <a:lstStyle/>
          <a:p>
            <a:r>
              <a:rPr lang="en-US" dirty="0">
                <a:solidFill>
                  <a:schemeClr val="bg1"/>
                </a:solidFill>
              </a:rPr>
              <a:t>Nevertheless, in the 1996 election Australians decide they’ve seen enough of Paul Keating ….. and as the Queensland boom tanks in 1996 too, along with South-East Asia, Queenslanders unceremoniously  dump their recently-popular premier.</a:t>
            </a:r>
            <a:endParaRPr lang="en-AU" dirty="0">
              <a:solidFill>
                <a:schemeClr val="bg1"/>
              </a:solidFill>
            </a:endParaRPr>
          </a:p>
        </p:txBody>
      </p:sp>
      <p:pic>
        <p:nvPicPr>
          <p:cNvPr id="5" name="Picture 4" descr="A person wearing a suit and tie&#10;&#10;Description automatically generated">
            <a:extLst>
              <a:ext uri="{FF2B5EF4-FFF2-40B4-BE49-F238E27FC236}">
                <a16:creationId xmlns:a16="http://schemas.microsoft.com/office/drawing/2014/main" id="{B8293B10-FEB0-4011-83FB-DCC257E326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2909" y="3429000"/>
            <a:ext cx="3271837" cy="2438400"/>
          </a:xfrm>
          <a:prstGeom prst="rect">
            <a:avLst/>
          </a:prstGeom>
        </p:spPr>
      </p:pic>
    </p:spTree>
    <p:extLst>
      <p:ext uri="{BB962C8B-B14F-4D97-AF65-F5344CB8AC3E}">
        <p14:creationId xmlns:p14="http://schemas.microsoft.com/office/powerpoint/2010/main" val="277049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
            <a:extLst>
              <a:ext uri="{FF2B5EF4-FFF2-40B4-BE49-F238E27FC236}">
                <a16:creationId xmlns:a16="http://schemas.microsoft.com/office/drawing/2014/main" id="{2751D62D-C4EB-46D3-B829-8FF3F872D8A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6615113" cy="6858000"/>
          </a:xfrm>
          <a:prstGeom prst="rect">
            <a:avLst/>
          </a:prstGeom>
        </p:spPr>
      </p:pic>
      <p:sp>
        <p:nvSpPr>
          <p:cNvPr id="2" name="TextBox 1">
            <a:extLst>
              <a:ext uri="{FF2B5EF4-FFF2-40B4-BE49-F238E27FC236}">
                <a16:creationId xmlns:a16="http://schemas.microsoft.com/office/drawing/2014/main" id="{39156DC7-0F97-4516-8D79-781241AC3685}"/>
              </a:ext>
            </a:extLst>
          </p:cNvPr>
          <p:cNvSpPr txBox="1"/>
          <p:nvPr/>
        </p:nvSpPr>
        <p:spPr>
          <a:xfrm>
            <a:off x="7847860" y="1296140"/>
            <a:ext cx="301686" cy="369332"/>
          </a:xfrm>
          <a:prstGeom prst="rect">
            <a:avLst/>
          </a:prstGeom>
          <a:noFill/>
        </p:spPr>
        <p:txBody>
          <a:bodyPr wrap="none" rtlCol="0">
            <a:spAutoFit/>
          </a:bodyPr>
          <a:lstStyle/>
          <a:p>
            <a:r>
              <a:rPr lang="en-US" dirty="0"/>
              <a:t>1</a:t>
            </a:r>
            <a:endParaRPr lang="en-AU" dirty="0"/>
          </a:p>
        </p:txBody>
      </p:sp>
      <p:sp>
        <p:nvSpPr>
          <p:cNvPr id="5" name="Rectangle 4">
            <a:extLst>
              <a:ext uri="{FF2B5EF4-FFF2-40B4-BE49-F238E27FC236}">
                <a16:creationId xmlns:a16="http://schemas.microsoft.com/office/drawing/2014/main" id="{1134A65A-51A3-4500-B898-1D980CB7EF91}"/>
              </a:ext>
            </a:extLst>
          </p:cNvPr>
          <p:cNvSpPr/>
          <p:nvPr/>
        </p:nvSpPr>
        <p:spPr>
          <a:xfrm>
            <a:off x="7256400" y="1888611"/>
            <a:ext cx="4181415" cy="707886"/>
          </a:xfrm>
          <a:prstGeom prst="rect">
            <a:avLst/>
          </a:prstGeom>
        </p:spPr>
        <p:txBody>
          <a:bodyPr wrap="square">
            <a:spAutoFit/>
          </a:bodyPr>
          <a:lstStyle/>
          <a:p>
            <a:r>
              <a:rPr lang="en-US" sz="2000" dirty="0">
                <a:solidFill>
                  <a:schemeClr val="bg1"/>
                </a:solidFill>
              </a:rPr>
              <a:t>The 1972-73 land bubble develops </a:t>
            </a:r>
          </a:p>
          <a:p>
            <a:r>
              <a:rPr lang="en-US" sz="2000" dirty="0">
                <a:solidFill>
                  <a:schemeClr val="bg1"/>
                </a:solidFill>
              </a:rPr>
              <a:t>and peaks (beyond the 15% line).</a:t>
            </a:r>
            <a:endParaRPr lang="en-AU" sz="2000" dirty="0">
              <a:solidFill>
                <a:schemeClr val="bg1"/>
              </a:solidFill>
            </a:endParaRPr>
          </a:p>
        </p:txBody>
      </p:sp>
      <p:sp>
        <p:nvSpPr>
          <p:cNvPr id="4" name="Arrow: Left 3">
            <a:extLst>
              <a:ext uri="{FF2B5EF4-FFF2-40B4-BE49-F238E27FC236}">
                <a16:creationId xmlns:a16="http://schemas.microsoft.com/office/drawing/2014/main" id="{E89CC57D-4F4E-4D72-B7B7-EF38383B3D71}"/>
              </a:ext>
            </a:extLst>
          </p:cNvPr>
          <p:cNvSpPr/>
          <p:nvPr/>
        </p:nvSpPr>
        <p:spPr>
          <a:xfrm>
            <a:off x="6164685" y="2039345"/>
            <a:ext cx="818005" cy="537600"/>
          </a:xfrm>
          <a:prstGeom prst="leftArrow">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621824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9">
            <a:extLst>
              <a:ext uri="{FF2B5EF4-FFF2-40B4-BE49-F238E27FC236}">
                <a16:creationId xmlns:a16="http://schemas.microsoft.com/office/drawing/2014/main" id="{1EA690DA-F2E5-4BCF-9A86-C07C163C8E9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6615113" cy="6858000"/>
          </a:xfrm>
          <a:prstGeom prst="rect">
            <a:avLst/>
          </a:prstGeom>
        </p:spPr>
      </p:pic>
      <p:sp>
        <p:nvSpPr>
          <p:cNvPr id="2" name="TextBox 1">
            <a:extLst>
              <a:ext uri="{FF2B5EF4-FFF2-40B4-BE49-F238E27FC236}">
                <a16:creationId xmlns:a16="http://schemas.microsoft.com/office/drawing/2014/main" id="{C1D94EA3-25F2-40A4-AB4B-F0F942562991}"/>
              </a:ext>
            </a:extLst>
          </p:cNvPr>
          <p:cNvSpPr txBox="1"/>
          <p:nvPr/>
        </p:nvSpPr>
        <p:spPr>
          <a:xfrm>
            <a:off x="6957389" y="1129085"/>
            <a:ext cx="4102874" cy="5078313"/>
          </a:xfrm>
          <a:prstGeom prst="rect">
            <a:avLst/>
          </a:prstGeom>
          <a:noFill/>
        </p:spPr>
        <p:txBody>
          <a:bodyPr wrap="square" rtlCol="0">
            <a:spAutoFit/>
          </a:bodyPr>
          <a:lstStyle/>
          <a:p>
            <a:r>
              <a:rPr lang="en-US" dirty="0">
                <a:solidFill>
                  <a:schemeClr val="bg1"/>
                </a:solidFill>
              </a:rPr>
              <a:t>But the tax regime is insistent, and from 1996 Australians receive its message again: there is much more to be had in real estate investment than in trying to earn an income.</a:t>
            </a:r>
          </a:p>
          <a:p>
            <a:endParaRPr lang="en-US" dirty="0">
              <a:solidFill>
                <a:schemeClr val="bg1"/>
              </a:solidFill>
            </a:endParaRPr>
          </a:p>
          <a:p>
            <a:r>
              <a:rPr lang="en-US" dirty="0">
                <a:solidFill>
                  <a:schemeClr val="bg1"/>
                </a:solidFill>
              </a:rPr>
              <a:t>So, the real estate market shoots up to a record peak in 2004. </a:t>
            </a:r>
          </a:p>
          <a:p>
            <a:endParaRPr lang="en-US" dirty="0">
              <a:solidFill>
                <a:schemeClr val="bg1"/>
              </a:solidFill>
            </a:endParaRPr>
          </a:p>
          <a:p>
            <a:r>
              <a:rPr lang="en-US" dirty="0">
                <a:solidFill>
                  <a:schemeClr val="bg1"/>
                </a:solidFill>
              </a:rPr>
              <a:t>The trend shows real estate sales to be doing much better than productivity </a:t>
            </a:r>
          </a:p>
          <a:p>
            <a:endParaRPr lang="en-US" dirty="0">
              <a:solidFill>
                <a:schemeClr val="bg1"/>
              </a:solidFill>
            </a:endParaRPr>
          </a:p>
          <a:p>
            <a:r>
              <a:rPr lang="en-US" dirty="0">
                <a:solidFill>
                  <a:schemeClr val="bg1"/>
                </a:solidFill>
              </a:rPr>
              <a:t>Any time real estate prices look to falter, the Howard government feeds them by increasing the grants to home buyers.</a:t>
            </a:r>
          </a:p>
          <a:p>
            <a:endParaRPr lang="en-US" dirty="0">
              <a:solidFill>
                <a:schemeClr val="bg1"/>
              </a:solidFill>
            </a:endParaRPr>
          </a:p>
          <a:p>
            <a:r>
              <a:rPr lang="en-US" dirty="0">
                <a:solidFill>
                  <a:schemeClr val="bg1"/>
                </a:solidFill>
              </a:rPr>
              <a:t>That’s what a politician of any stripe does in Australia.</a:t>
            </a:r>
            <a:endParaRPr lang="en-AU" dirty="0">
              <a:solidFill>
                <a:schemeClr val="bg1"/>
              </a:solidFill>
            </a:endParaRPr>
          </a:p>
        </p:txBody>
      </p:sp>
    </p:spTree>
    <p:extLst>
      <p:ext uri="{BB962C8B-B14F-4D97-AF65-F5344CB8AC3E}">
        <p14:creationId xmlns:p14="http://schemas.microsoft.com/office/powerpoint/2010/main" val="1326770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0">
            <a:extLst>
              <a:ext uri="{FF2B5EF4-FFF2-40B4-BE49-F238E27FC236}">
                <a16:creationId xmlns:a16="http://schemas.microsoft.com/office/drawing/2014/main" id="{673C5683-65FB-4641-BA05-E74ABC8B2EA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6615113" cy="6858000"/>
          </a:xfrm>
          <a:prstGeom prst="rect">
            <a:avLst/>
          </a:prstGeom>
        </p:spPr>
      </p:pic>
      <p:sp>
        <p:nvSpPr>
          <p:cNvPr id="2" name="TextBox 1">
            <a:extLst>
              <a:ext uri="{FF2B5EF4-FFF2-40B4-BE49-F238E27FC236}">
                <a16:creationId xmlns:a16="http://schemas.microsoft.com/office/drawing/2014/main" id="{EE05F00C-6D42-40BC-9618-08011CDE522E}"/>
              </a:ext>
            </a:extLst>
          </p:cNvPr>
          <p:cNvSpPr txBox="1"/>
          <p:nvPr/>
        </p:nvSpPr>
        <p:spPr>
          <a:xfrm>
            <a:off x="6830170" y="1526650"/>
            <a:ext cx="4389120" cy="1631216"/>
          </a:xfrm>
          <a:prstGeom prst="rect">
            <a:avLst/>
          </a:prstGeom>
          <a:noFill/>
        </p:spPr>
        <p:txBody>
          <a:bodyPr wrap="square" rtlCol="0">
            <a:spAutoFit/>
          </a:bodyPr>
          <a:lstStyle/>
          <a:p>
            <a:r>
              <a:rPr lang="en-US" sz="2000" dirty="0">
                <a:solidFill>
                  <a:schemeClr val="bg1"/>
                </a:solidFill>
              </a:rPr>
              <a:t>The bubble is a bit shaky by 2007, and voters have had enough of John Howard.</a:t>
            </a:r>
          </a:p>
          <a:p>
            <a:endParaRPr lang="en-US" sz="2000" dirty="0">
              <a:solidFill>
                <a:schemeClr val="bg1"/>
              </a:solidFill>
            </a:endParaRPr>
          </a:p>
          <a:p>
            <a:r>
              <a:rPr lang="en-US" sz="2000" dirty="0">
                <a:solidFill>
                  <a:schemeClr val="bg1"/>
                </a:solidFill>
              </a:rPr>
              <a:t>So, introducing Kevin Rudd ….  </a:t>
            </a:r>
            <a:endParaRPr lang="en-AU" sz="2000" dirty="0">
              <a:solidFill>
                <a:schemeClr val="bg1"/>
              </a:solidFill>
            </a:endParaRPr>
          </a:p>
        </p:txBody>
      </p:sp>
      <p:pic>
        <p:nvPicPr>
          <p:cNvPr id="5" name="Picture 4" descr="A person wearing a suit and tie&#10;&#10;Description automatically generated">
            <a:extLst>
              <a:ext uri="{FF2B5EF4-FFF2-40B4-BE49-F238E27FC236}">
                <a16:creationId xmlns:a16="http://schemas.microsoft.com/office/drawing/2014/main" id="{7415C866-4E92-4969-BF3D-40324961A0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7493" y="3407245"/>
            <a:ext cx="3729162" cy="2611229"/>
          </a:xfrm>
          <a:prstGeom prst="rect">
            <a:avLst/>
          </a:prstGeom>
        </p:spPr>
      </p:pic>
    </p:spTree>
    <p:extLst>
      <p:ext uri="{BB962C8B-B14F-4D97-AF65-F5344CB8AC3E}">
        <p14:creationId xmlns:p14="http://schemas.microsoft.com/office/powerpoint/2010/main" val="2307666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DCB6D6-1E3B-4A1D-B81A-2BB038ACCF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615141" cy="6858000"/>
          </a:xfrm>
          <a:prstGeom prst="rect">
            <a:avLst/>
          </a:prstGeom>
        </p:spPr>
      </p:pic>
      <p:sp>
        <p:nvSpPr>
          <p:cNvPr id="2" name="TextBox 1">
            <a:extLst>
              <a:ext uri="{FF2B5EF4-FFF2-40B4-BE49-F238E27FC236}">
                <a16:creationId xmlns:a16="http://schemas.microsoft.com/office/drawing/2014/main" id="{9B60BC41-D4C4-4A84-BB10-869B496B4965}"/>
              </a:ext>
            </a:extLst>
          </p:cNvPr>
          <p:cNvSpPr txBox="1"/>
          <p:nvPr/>
        </p:nvSpPr>
        <p:spPr>
          <a:xfrm>
            <a:off x="7108465" y="520811"/>
            <a:ext cx="4365266" cy="2554545"/>
          </a:xfrm>
          <a:prstGeom prst="rect">
            <a:avLst/>
          </a:prstGeom>
          <a:noFill/>
        </p:spPr>
        <p:txBody>
          <a:bodyPr wrap="square" rtlCol="0">
            <a:spAutoFit/>
          </a:bodyPr>
          <a:lstStyle/>
          <a:p>
            <a:r>
              <a:rPr lang="en-US" sz="2000" dirty="0">
                <a:solidFill>
                  <a:schemeClr val="bg1"/>
                </a:solidFill>
              </a:rPr>
              <a:t>Though the market is shaky, the K-P Index continues to dwarf the 15% “bubble” line.</a:t>
            </a:r>
          </a:p>
          <a:p>
            <a:endParaRPr lang="en-US" sz="2000" dirty="0">
              <a:solidFill>
                <a:schemeClr val="bg1"/>
              </a:solidFill>
            </a:endParaRPr>
          </a:p>
          <a:p>
            <a:r>
              <a:rPr lang="en-US" sz="2000" dirty="0">
                <a:solidFill>
                  <a:schemeClr val="bg1"/>
                </a:solidFill>
              </a:rPr>
              <a:t>America collapses financially in 2007-08, and Kevin Rudd’s Treasurer, Wayne Swan, receives a call from US Treasury Secretary, Hank Paulson:</a:t>
            </a:r>
            <a:endParaRPr lang="en-AU" sz="2000" dirty="0">
              <a:solidFill>
                <a:schemeClr val="bg1"/>
              </a:solidFill>
            </a:endParaRPr>
          </a:p>
        </p:txBody>
      </p:sp>
      <p:pic>
        <p:nvPicPr>
          <p:cNvPr id="5" name="Picture 4" descr="A picture containing man, glasses&#10;&#10;Description automatically generated">
            <a:extLst>
              <a:ext uri="{FF2B5EF4-FFF2-40B4-BE49-F238E27FC236}">
                <a16:creationId xmlns:a16="http://schemas.microsoft.com/office/drawing/2014/main" id="{F59F5BEE-855C-4C35-87F6-A93ECFC72E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6742" y="3137314"/>
            <a:ext cx="6555258" cy="3199875"/>
          </a:xfrm>
          <a:prstGeom prst="rect">
            <a:avLst/>
          </a:prstGeom>
        </p:spPr>
      </p:pic>
    </p:spTree>
    <p:extLst>
      <p:ext uri="{BB962C8B-B14F-4D97-AF65-F5344CB8AC3E}">
        <p14:creationId xmlns:p14="http://schemas.microsoft.com/office/powerpoint/2010/main" val="3956105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DCB6D6-1E3B-4A1D-B81A-2BB038ACCF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615141" cy="6858000"/>
          </a:xfrm>
          <a:prstGeom prst="rect">
            <a:avLst/>
          </a:prstGeom>
        </p:spPr>
      </p:pic>
      <p:sp>
        <p:nvSpPr>
          <p:cNvPr id="6" name="TextBox 5">
            <a:extLst>
              <a:ext uri="{FF2B5EF4-FFF2-40B4-BE49-F238E27FC236}">
                <a16:creationId xmlns:a16="http://schemas.microsoft.com/office/drawing/2014/main" id="{A4592D57-3196-4CFE-8C82-EEDC64215377}"/>
              </a:ext>
            </a:extLst>
          </p:cNvPr>
          <p:cNvSpPr txBox="1"/>
          <p:nvPr/>
        </p:nvSpPr>
        <p:spPr>
          <a:xfrm>
            <a:off x="7132320" y="1843950"/>
            <a:ext cx="4269850" cy="3785652"/>
          </a:xfrm>
          <a:prstGeom prst="rect">
            <a:avLst/>
          </a:prstGeom>
          <a:noFill/>
        </p:spPr>
        <p:txBody>
          <a:bodyPr wrap="square" rtlCol="0">
            <a:spAutoFit/>
          </a:bodyPr>
          <a:lstStyle/>
          <a:p>
            <a:r>
              <a:rPr lang="en-US" sz="2000" dirty="0">
                <a:solidFill>
                  <a:schemeClr val="bg1"/>
                </a:solidFill>
              </a:rPr>
              <a:t>Paulson isn’t able to keep the US</a:t>
            </a:r>
          </a:p>
          <a:p>
            <a:r>
              <a:rPr lang="en-US" sz="2000" dirty="0">
                <a:solidFill>
                  <a:schemeClr val="bg1"/>
                </a:solidFill>
              </a:rPr>
              <a:t>bubble from deflating, but from 2008 the Rudd-Swan government frantically spends more than $50 billion—in cash grants; pink batts; on new educational buildings—to keep the bubble inflated.</a:t>
            </a:r>
          </a:p>
          <a:p>
            <a:endParaRPr lang="en-US" sz="2000" dirty="0">
              <a:solidFill>
                <a:schemeClr val="bg1"/>
              </a:solidFill>
            </a:endParaRPr>
          </a:p>
          <a:p>
            <a:r>
              <a:rPr lang="en-US" sz="2000" dirty="0">
                <a:solidFill>
                  <a:schemeClr val="bg1"/>
                </a:solidFill>
              </a:rPr>
              <a:t>Two years of pumping succeeds  in keeping the real estate market inflated and ‘up there’. </a:t>
            </a:r>
          </a:p>
          <a:p>
            <a:endParaRPr lang="en-US" sz="2000" dirty="0">
              <a:solidFill>
                <a:schemeClr val="bg1"/>
              </a:solidFill>
            </a:endParaRPr>
          </a:p>
          <a:p>
            <a:r>
              <a:rPr lang="en-US" sz="2000" dirty="0">
                <a:solidFill>
                  <a:schemeClr val="bg1"/>
                </a:solidFill>
              </a:rPr>
              <a:t>The wider economy languishes.</a:t>
            </a:r>
            <a:endParaRPr lang="en-AU" sz="2000" dirty="0">
              <a:solidFill>
                <a:schemeClr val="bg1"/>
              </a:solidFill>
            </a:endParaRPr>
          </a:p>
        </p:txBody>
      </p:sp>
    </p:spTree>
    <p:extLst>
      <p:ext uri="{BB962C8B-B14F-4D97-AF65-F5344CB8AC3E}">
        <p14:creationId xmlns:p14="http://schemas.microsoft.com/office/powerpoint/2010/main" val="1992786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2">
            <a:extLst>
              <a:ext uri="{FF2B5EF4-FFF2-40B4-BE49-F238E27FC236}">
                <a16:creationId xmlns:a16="http://schemas.microsoft.com/office/drawing/2014/main" id="{4FF32CA1-8EE4-41EA-B2A9-DB6310DE92B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6615113" cy="6858000"/>
          </a:xfrm>
          <a:prstGeom prst="rect">
            <a:avLst/>
          </a:prstGeom>
        </p:spPr>
      </p:pic>
      <p:sp>
        <p:nvSpPr>
          <p:cNvPr id="4" name="TextBox 3">
            <a:extLst>
              <a:ext uri="{FF2B5EF4-FFF2-40B4-BE49-F238E27FC236}">
                <a16:creationId xmlns:a16="http://schemas.microsoft.com/office/drawing/2014/main" id="{6E9CF23C-5E8D-494D-AF21-4E9CE4384508}"/>
              </a:ext>
            </a:extLst>
          </p:cNvPr>
          <p:cNvSpPr txBox="1"/>
          <p:nvPr/>
        </p:nvSpPr>
        <p:spPr>
          <a:xfrm>
            <a:off x="6951619" y="1204680"/>
            <a:ext cx="4251485" cy="1938992"/>
          </a:xfrm>
          <a:prstGeom prst="rect">
            <a:avLst/>
          </a:prstGeom>
          <a:noFill/>
        </p:spPr>
        <p:txBody>
          <a:bodyPr wrap="none" rtlCol="0">
            <a:spAutoFit/>
          </a:bodyPr>
          <a:lstStyle/>
          <a:p>
            <a:r>
              <a:rPr lang="en-US" sz="2000" dirty="0">
                <a:solidFill>
                  <a:schemeClr val="bg1"/>
                </a:solidFill>
              </a:rPr>
              <a:t>But people feel the difficult times, </a:t>
            </a:r>
          </a:p>
          <a:p>
            <a:r>
              <a:rPr lang="en-US" sz="2000" dirty="0">
                <a:solidFill>
                  <a:schemeClr val="bg1"/>
                </a:solidFill>
              </a:rPr>
              <a:t>and Kevin Rudd has become unpopular</a:t>
            </a:r>
          </a:p>
          <a:p>
            <a:r>
              <a:rPr lang="en-US" sz="2000" dirty="0">
                <a:solidFill>
                  <a:schemeClr val="bg1"/>
                </a:solidFill>
              </a:rPr>
              <a:t>amongst his Labor Party colleagues. </a:t>
            </a:r>
          </a:p>
          <a:p>
            <a:endParaRPr lang="en-US" sz="2000" dirty="0">
              <a:solidFill>
                <a:schemeClr val="bg1"/>
              </a:solidFill>
            </a:endParaRPr>
          </a:p>
          <a:p>
            <a:r>
              <a:rPr lang="en-US" sz="2000" dirty="0">
                <a:solidFill>
                  <a:schemeClr val="bg1"/>
                </a:solidFill>
              </a:rPr>
              <a:t>So, under pressure in 2010, Rudd </a:t>
            </a:r>
          </a:p>
          <a:p>
            <a:r>
              <a:rPr lang="en-US" sz="2000" dirty="0">
                <a:solidFill>
                  <a:schemeClr val="bg1"/>
                </a:solidFill>
              </a:rPr>
              <a:t>resigns in favour of Julia Gillard.</a:t>
            </a:r>
            <a:endParaRPr lang="en-AU" sz="2000" dirty="0">
              <a:solidFill>
                <a:schemeClr val="bg1"/>
              </a:solidFill>
            </a:endParaRPr>
          </a:p>
        </p:txBody>
      </p:sp>
      <p:pic>
        <p:nvPicPr>
          <p:cNvPr id="6" name="Picture 5" descr="A person in a suit and tie&#10;&#10;Description automatically generated">
            <a:extLst>
              <a:ext uri="{FF2B5EF4-FFF2-40B4-BE49-F238E27FC236}">
                <a16:creationId xmlns:a16="http://schemas.microsoft.com/office/drawing/2014/main" id="{CDE357E5-CDEC-4F92-9CD7-6404F433D5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9313" y="3429000"/>
            <a:ext cx="4181475" cy="2876550"/>
          </a:xfrm>
          <a:prstGeom prst="rect">
            <a:avLst/>
          </a:prstGeom>
        </p:spPr>
      </p:pic>
    </p:spTree>
    <p:extLst>
      <p:ext uri="{BB962C8B-B14F-4D97-AF65-F5344CB8AC3E}">
        <p14:creationId xmlns:p14="http://schemas.microsoft.com/office/powerpoint/2010/main" val="561327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3">
            <a:extLst>
              <a:ext uri="{FF2B5EF4-FFF2-40B4-BE49-F238E27FC236}">
                <a16:creationId xmlns:a16="http://schemas.microsoft.com/office/drawing/2014/main" id="{78F3B386-1046-488F-8D27-FFE8E715C51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6615113" cy="6858000"/>
          </a:xfrm>
          <a:prstGeom prst="rect">
            <a:avLst/>
          </a:prstGeom>
        </p:spPr>
      </p:pic>
      <p:sp>
        <p:nvSpPr>
          <p:cNvPr id="2" name="TextBox 1">
            <a:extLst>
              <a:ext uri="{FF2B5EF4-FFF2-40B4-BE49-F238E27FC236}">
                <a16:creationId xmlns:a16="http://schemas.microsoft.com/office/drawing/2014/main" id="{DB90CACF-DC19-4A0E-B48A-E5CFDF47D43F}"/>
              </a:ext>
            </a:extLst>
          </p:cNvPr>
          <p:cNvSpPr txBox="1"/>
          <p:nvPr/>
        </p:nvSpPr>
        <p:spPr>
          <a:xfrm>
            <a:off x="7172078" y="787177"/>
            <a:ext cx="3904090" cy="2554545"/>
          </a:xfrm>
          <a:prstGeom prst="rect">
            <a:avLst/>
          </a:prstGeom>
          <a:noFill/>
        </p:spPr>
        <p:txBody>
          <a:bodyPr wrap="square" rtlCol="0">
            <a:spAutoFit/>
          </a:bodyPr>
          <a:lstStyle/>
          <a:p>
            <a:r>
              <a:rPr lang="en-US" sz="2000" dirty="0">
                <a:solidFill>
                  <a:schemeClr val="bg1"/>
                </a:solidFill>
              </a:rPr>
              <a:t>But Gillard is only able to form a minority government at the 2010 election, and although she performs well under difficult circumstances, Labor decides in 2013 she can’t win the next election. It reinstates Kevin Rudd as leader of the party.</a:t>
            </a:r>
            <a:endParaRPr lang="en-AU" sz="2000" dirty="0">
              <a:solidFill>
                <a:schemeClr val="bg1"/>
              </a:solidFill>
            </a:endParaRPr>
          </a:p>
        </p:txBody>
      </p:sp>
      <p:pic>
        <p:nvPicPr>
          <p:cNvPr id="5" name="Picture 4" descr="A person wearing a suit and tie&#10;&#10;Description automatically generated">
            <a:extLst>
              <a:ext uri="{FF2B5EF4-FFF2-40B4-BE49-F238E27FC236}">
                <a16:creationId xmlns:a16="http://schemas.microsoft.com/office/drawing/2014/main" id="{B71A4C60-5FA6-4774-BA3D-E0452F0540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7139" y="3806487"/>
            <a:ext cx="3553968" cy="2495855"/>
          </a:xfrm>
          <a:prstGeom prst="rect">
            <a:avLst/>
          </a:prstGeom>
        </p:spPr>
      </p:pic>
    </p:spTree>
    <p:extLst>
      <p:ext uri="{BB962C8B-B14F-4D97-AF65-F5344CB8AC3E}">
        <p14:creationId xmlns:p14="http://schemas.microsoft.com/office/powerpoint/2010/main" val="2536542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3">
            <a:extLst>
              <a:ext uri="{FF2B5EF4-FFF2-40B4-BE49-F238E27FC236}">
                <a16:creationId xmlns:a16="http://schemas.microsoft.com/office/drawing/2014/main" id="{78F3B386-1046-488F-8D27-FFE8E715C51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6615113" cy="6858000"/>
          </a:xfrm>
          <a:prstGeom prst="rect">
            <a:avLst/>
          </a:prstGeom>
        </p:spPr>
      </p:pic>
      <p:sp>
        <p:nvSpPr>
          <p:cNvPr id="2" name="TextBox 1">
            <a:extLst>
              <a:ext uri="{FF2B5EF4-FFF2-40B4-BE49-F238E27FC236}">
                <a16:creationId xmlns:a16="http://schemas.microsoft.com/office/drawing/2014/main" id="{DB90CACF-DC19-4A0E-B48A-E5CFDF47D43F}"/>
              </a:ext>
            </a:extLst>
          </p:cNvPr>
          <p:cNvSpPr txBox="1"/>
          <p:nvPr/>
        </p:nvSpPr>
        <p:spPr>
          <a:xfrm>
            <a:off x="7060760" y="1009814"/>
            <a:ext cx="3975344" cy="1938992"/>
          </a:xfrm>
          <a:prstGeom prst="rect">
            <a:avLst/>
          </a:prstGeom>
          <a:noFill/>
        </p:spPr>
        <p:txBody>
          <a:bodyPr wrap="square" rtlCol="0">
            <a:spAutoFit/>
          </a:bodyPr>
          <a:lstStyle/>
          <a:p>
            <a:r>
              <a:rPr lang="en-US" sz="2000" dirty="0">
                <a:solidFill>
                  <a:schemeClr val="bg1"/>
                </a:solidFill>
              </a:rPr>
              <a:t>But it’s to no avail. Tony Abbott wins the 2013 election as the market spikes upwards to a new peak in 2015. This is some extended</a:t>
            </a:r>
          </a:p>
          <a:p>
            <a:r>
              <a:rPr lang="en-US" sz="2000" dirty="0">
                <a:solidFill>
                  <a:schemeClr val="bg1"/>
                </a:solidFill>
              </a:rPr>
              <a:t>bubble beyond the 15% bubble mark!</a:t>
            </a:r>
            <a:endParaRPr lang="en-AU" sz="2000" dirty="0">
              <a:solidFill>
                <a:schemeClr val="bg1"/>
              </a:solidFill>
            </a:endParaRPr>
          </a:p>
        </p:txBody>
      </p:sp>
      <p:pic>
        <p:nvPicPr>
          <p:cNvPr id="5" name="Picture 4" descr="A person wearing a suit and tie&#10;&#10;Description automatically generated">
            <a:extLst>
              <a:ext uri="{FF2B5EF4-FFF2-40B4-BE49-F238E27FC236}">
                <a16:creationId xmlns:a16="http://schemas.microsoft.com/office/drawing/2014/main" id="{A8C33C65-CDC2-4A71-A09C-3682CEAE48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8715" y="3172968"/>
            <a:ext cx="3975344" cy="2762821"/>
          </a:xfrm>
          <a:prstGeom prst="rect">
            <a:avLst/>
          </a:prstGeom>
        </p:spPr>
      </p:pic>
    </p:spTree>
    <p:extLst>
      <p:ext uri="{BB962C8B-B14F-4D97-AF65-F5344CB8AC3E}">
        <p14:creationId xmlns:p14="http://schemas.microsoft.com/office/powerpoint/2010/main" val="880436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4">
            <a:extLst>
              <a:ext uri="{FF2B5EF4-FFF2-40B4-BE49-F238E27FC236}">
                <a16:creationId xmlns:a16="http://schemas.microsoft.com/office/drawing/2014/main" id="{0108FFC2-8A3E-433C-9912-15CE5DC9240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6615113" cy="6858000"/>
          </a:xfrm>
          <a:prstGeom prst="rect">
            <a:avLst/>
          </a:prstGeom>
        </p:spPr>
      </p:pic>
      <p:pic>
        <p:nvPicPr>
          <p:cNvPr id="4" name="Picture 3" descr="A person in a suit and tie&#10;&#10;Description automatically generated">
            <a:extLst>
              <a:ext uri="{FF2B5EF4-FFF2-40B4-BE49-F238E27FC236}">
                <a16:creationId xmlns:a16="http://schemas.microsoft.com/office/drawing/2014/main" id="{74F2E5BF-29FC-4941-89BC-44E886923A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5221" y="3166985"/>
            <a:ext cx="3884069" cy="2888977"/>
          </a:xfrm>
          <a:prstGeom prst="rect">
            <a:avLst/>
          </a:prstGeom>
        </p:spPr>
      </p:pic>
      <p:sp>
        <p:nvSpPr>
          <p:cNvPr id="5" name="TextBox 4">
            <a:extLst>
              <a:ext uri="{FF2B5EF4-FFF2-40B4-BE49-F238E27FC236}">
                <a16:creationId xmlns:a16="http://schemas.microsoft.com/office/drawing/2014/main" id="{6861D6F2-EBCD-4F23-9205-69F0ED44593B}"/>
              </a:ext>
            </a:extLst>
          </p:cNvPr>
          <p:cNvSpPr txBox="1"/>
          <p:nvPr/>
        </p:nvSpPr>
        <p:spPr>
          <a:xfrm>
            <a:off x="7004049" y="1067462"/>
            <a:ext cx="4768652" cy="1631216"/>
          </a:xfrm>
          <a:prstGeom prst="rect">
            <a:avLst/>
          </a:prstGeom>
          <a:noFill/>
        </p:spPr>
        <p:txBody>
          <a:bodyPr wrap="square" rtlCol="0">
            <a:spAutoFit/>
          </a:bodyPr>
          <a:lstStyle/>
          <a:p>
            <a:r>
              <a:rPr lang="en-US" sz="2000" dirty="0">
                <a:solidFill>
                  <a:schemeClr val="bg1"/>
                </a:solidFill>
              </a:rPr>
              <a:t>But the bubble is the only thing winning as wages stagnate.</a:t>
            </a:r>
          </a:p>
          <a:p>
            <a:endParaRPr lang="en-US" sz="2000" dirty="0">
              <a:solidFill>
                <a:schemeClr val="bg1"/>
              </a:solidFill>
            </a:endParaRPr>
          </a:p>
          <a:p>
            <a:r>
              <a:rPr lang="en-US" sz="2000" dirty="0">
                <a:solidFill>
                  <a:schemeClr val="bg1"/>
                </a:solidFill>
              </a:rPr>
              <a:t>Abbott’s 2014 budget is disastrous, so Malcolm Turnbull makes his play.</a:t>
            </a:r>
            <a:endParaRPr lang="en-AU" sz="2000" dirty="0">
              <a:solidFill>
                <a:schemeClr val="bg1"/>
              </a:solidFill>
            </a:endParaRPr>
          </a:p>
        </p:txBody>
      </p:sp>
    </p:spTree>
    <p:extLst>
      <p:ext uri="{BB962C8B-B14F-4D97-AF65-F5344CB8AC3E}">
        <p14:creationId xmlns:p14="http://schemas.microsoft.com/office/powerpoint/2010/main" val="188919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4">
            <a:extLst>
              <a:ext uri="{FF2B5EF4-FFF2-40B4-BE49-F238E27FC236}">
                <a16:creationId xmlns:a16="http://schemas.microsoft.com/office/drawing/2014/main" id="{0108FFC2-8A3E-433C-9912-15CE5DC9240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6615113" cy="6858000"/>
          </a:xfrm>
          <a:prstGeom prst="rect">
            <a:avLst/>
          </a:prstGeom>
        </p:spPr>
      </p:pic>
      <p:sp>
        <p:nvSpPr>
          <p:cNvPr id="6" name="TextBox 5">
            <a:extLst>
              <a:ext uri="{FF2B5EF4-FFF2-40B4-BE49-F238E27FC236}">
                <a16:creationId xmlns:a16="http://schemas.microsoft.com/office/drawing/2014/main" id="{03C8E887-E721-4E2B-B2CE-94A754925260}"/>
              </a:ext>
            </a:extLst>
          </p:cNvPr>
          <p:cNvSpPr txBox="1"/>
          <p:nvPr/>
        </p:nvSpPr>
        <p:spPr>
          <a:xfrm>
            <a:off x="6918032" y="1586683"/>
            <a:ext cx="4453128" cy="4093428"/>
          </a:xfrm>
          <a:prstGeom prst="rect">
            <a:avLst/>
          </a:prstGeom>
          <a:noFill/>
        </p:spPr>
        <p:txBody>
          <a:bodyPr wrap="square" rtlCol="0">
            <a:spAutoFit/>
          </a:bodyPr>
          <a:lstStyle/>
          <a:p>
            <a:r>
              <a:rPr lang="en-US" sz="2000" dirty="0">
                <a:solidFill>
                  <a:schemeClr val="bg1"/>
                </a:solidFill>
              </a:rPr>
              <a:t>From 2015 to 2017, the real estate market looks to give way to increasing productivity, but the piper must first be paid - for the greatest real estate bubble in Australia’s history.</a:t>
            </a:r>
          </a:p>
          <a:p>
            <a:endParaRPr lang="en-US" sz="2000" dirty="0">
              <a:solidFill>
                <a:schemeClr val="bg1"/>
              </a:solidFill>
            </a:endParaRPr>
          </a:p>
          <a:p>
            <a:r>
              <a:rPr lang="en-US" sz="2000" dirty="0">
                <a:solidFill>
                  <a:schemeClr val="bg1"/>
                </a:solidFill>
              </a:rPr>
              <a:t>Australian levels of private debt are the world’s highest.</a:t>
            </a:r>
          </a:p>
          <a:p>
            <a:endParaRPr lang="en-US" sz="2000" dirty="0">
              <a:solidFill>
                <a:schemeClr val="bg1"/>
              </a:solidFill>
            </a:endParaRPr>
          </a:p>
          <a:p>
            <a:r>
              <a:rPr lang="en-US" sz="2000" dirty="0">
                <a:solidFill>
                  <a:schemeClr val="bg1"/>
                </a:solidFill>
              </a:rPr>
              <a:t>A passing parade of Australian leaders looks evermore irrelevant. Unable to even mention the bubble, they have lost control of the economy.</a:t>
            </a:r>
            <a:endParaRPr lang="en-AU" sz="2000" dirty="0">
              <a:solidFill>
                <a:schemeClr val="bg1"/>
              </a:solidFill>
            </a:endParaRPr>
          </a:p>
        </p:txBody>
      </p:sp>
    </p:spTree>
    <p:extLst>
      <p:ext uri="{BB962C8B-B14F-4D97-AF65-F5344CB8AC3E}">
        <p14:creationId xmlns:p14="http://schemas.microsoft.com/office/powerpoint/2010/main" val="20658430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5 - Copy">
            <a:extLst>
              <a:ext uri="{FF2B5EF4-FFF2-40B4-BE49-F238E27FC236}">
                <a16:creationId xmlns:a16="http://schemas.microsoft.com/office/drawing/2014/main" id="{29581AFC-03D6-4DC0-A654-EBD9CACCB6B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6615113" cy="6858000"/>
          </a:xfrm>
          <a:prstGeom prst="rect">
            <a:avLst/>
          </a:prstGeom>
        </p:spPr>
      </p:pic>
      <p:pic>
        <p:nvPicPr>
          <p:cNvPr id="4" name="Picture 3" descr="A person in a suit and tie&#10;&#10;Description automatically generated">
            <a:extLst>
              <a:ext uri="{FF2B5EF4-FFF2-40B4-BE49-F238E27FC236}">
                <a16:creationId xmlns:a16="http://schemas.microsoft.com/office/drawing/2014/main" id="{B26DF15D-8101-4E3D-AB0A-F6F1A87F1B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7449" y="136616"/>
            <a:ext cx="2856943" cy="2376834"/>
          </a:xfrm>
          <a:prstGeom prst="rect">
            <a:avLst/>
          </a:prstGeom>
        </p:spPr>
      </p:pic>
      <p:sp>
        <p:nvSpPr>
          <p:cNvPr id="5" name="TextBox 4">
            <a:extLst>
              <a:ext uri="{FF2B5EF4-FFF2-40B4-BE49-F238E27FC236}">
                <a16:creationId xmlns:a16="http://schemas.microsoft.com/office/drawing/2014/main" id="{2A824658-99B5-488F-B58E-217E987B874F}"/>
              </a:ext>
            </a:extLst>
          </p:cNvPr>
          <p:cNvSpPr txBox="1"/>
          <p:nvPr/>
        </p:nvSpPr>
        <p:spPr>
          <a:xfrm>
            <a:off x="7554365" y="2513450"/>
            <a:ext cx="4191373" cy="4062651"/>
          </a:xfrm>
          <a:prstGeom prst="rect">
            <a:avLst/>
          </a:prstGeom>
          <a:noFill/>
        </p:spPr>
        <p:txBody>
          <a:bodyPr wrap="square" rtlCol="0">
            <a:spAutoFit/>
          </a:bodyPr>
          <a:lstStyle/>
          <a:p>
            <a:r>
              <a:rPr lang="en-US" sz="2000" b="1" dirty="0">
                <a:solidFill>
                  <a:schemeClr val="bg1"/>
                </a:solidFill>
              </a:rPr>
              <a:t>2018 - </a:t>
            </a:r>
            <a:r>
              <a:rPr lang="en-US" sz="2000" dirty="0">
                <a:solidFill>
                  <a:schemeClr val="bg1"/>
                </a:solidFill>
              </a:rPr>
              <a:t>and another leader! </a:t>
            </a:r>
          </a:p>
          <a:p>
            <a:endParaRPr lang="en-US" sz="2000" dirty="0">
              <a:solidFill>
                <a:schemeClr val="bg1"/>
              </a:solidFill>
            </a:endParaRPr>
          </a:p>
          <a:p>
            <a:r>
              <a:rPr lang="en-US" sz="2000" dirty="0">
                <a:solidFill>
                  <a:schemeClr val="bg1"/>
                </a:solidFill>
              </a:rPr>
              <a:t>When the 2-yearly change in the index declines by more than 25%, this is usually indicative of a recession within 2 years. That magical number was exceeded in 2018, so we should have a recession before June 2020.</a:t>
            </a:r>
            <a:r>
              <a:rPr lang="en-US" dirty="0"/>
              <a:t> more than 25% - and it did this during 2</a:t>
            </a:r>
            <a:endParaRPr lang="en-US" sz="2000" dirty="0">
              <a:solidFill>
                <a:schemeClr val="bg1"/>
              </a:solidFill>
            </a:endParaRPr>
          </a:p>
          <a:p>
            <a:r>
              <a:rPr lang="en-US" sz="2000" dirty="0">
                <a:solidFill>
                  <a:schemeClr val="bg1"/>
                </a:solidFill>
              </a:rPr>
              <a:t>It’s beyond time</a:t>
            </a:r>
            <a:r>
              <a:rPr lang="en-US" sz="2000">
                <a:solidFill>
                  <a:schemeClr val="bg1"/>
                </a:solidFill>
              </a:rPr>
              <a:t>, surely, </a:t>
            </a:r>
            <a:r>
              <a:rPr lang="en-US" sz="2000" dirty="0">
                <a:solidFill>
                  <a:schemeClr val="bg1"/>
                </a:solidFill>
              </a:rPr>
              <a:t>for our leaders to see that real estate bubbles play socio-economic havoc with the economy?</a:t>
            </a:r>
            <a:endParaRPr lang="en-AU" sz="2000" dirty="0">
              <a:solidFill>
                <a:schemeClr val="bg1"/>
              </a:solidFill>
            </a:endParaRPr>
          </a:p>
        </p:txBody>
      </p:sp>
      <p:sp>
        <p:nvSpPr>
          <p:cNvPr id="6" name="Arrow: Left 5">
            <a:extLst>
              <a:ext uri="{FF2B5EF4-FFF2-40B4-BE49-F238E27FC236}">
                <a16:creationId xmlns:a16="http://schemas.microsoft.com/office/drawing/2014/main" id="{BEF672A1-A237-49B4-8965-5D6ED6B021D9}"/>
              </a:ext>
            </a:extLst>
          </p:cNvPr>
          <p:cNvSpPr/>
          <p:nvPr/>
        </p:nvSpPr>
        <p:spPr>
          <a:xfrm>
            <a:off x="6708490" y="5072909"/>
            <a:ext cx="845875" cy="773522"/>
          </a:xfrm>
          <a:prstGeom prst="leftArrow">
            <a:avLst>
              <a:gd name="adj1" fmla="val 50000"/>
              <a:gd name="adj2" fmla="val 410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849055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
            <a:extLst>
              <a:ext uri="{FF2B5EF4-FFF2-40B4-BE49-F238E27FC236}">
                <a16:creationId xmlns:a16="http://schemas.microsoft.com/office/drawing/2014/main" id="{2751D62D-C4EB-46D3-B829-8FF3F872D8A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6615113" cy="6858000"/>
          </a:xfrm>
          <a:prstGeom prst="rect">
            <a:avLst/>
          </a:prstGeom>
        </p:spPr>
      </p:pic>
      <p:sp>
        <p:nvSpPr>
          <p:cNvPr id="2" name="TextBox 1">
            <a:extLst>
              <a:ext uri="{FF2B5EF4-FFF2-40B4-BE49-F238E27FC236}">
                <a16:creationId xmlns:a16="http://schemas.microsoft.com/office/drawing/2014/main" id="{39156DC7-0F97-4516-8D79-781241AC3685}"/>
              </a:ext>
            </a:extLst>
          </p:cNvPr>
          <p:cNvSpPr txBox="1"/>
          <p:nvPr/>
        </p:nvSpPr>
        <p:spPr>
          <a:xfrm>
            <a:off x="7847860" y="1296140"/>
            <a:ext cx="301686" cy="369332"/>
          </a:xfrm>
          <a:prstGeom prst="rect">
            <a:avLst/>
          </a:prstGeom>
          <a:noFill/>
        </p:spPr>
        <p:txBody>
          <a:bodyPr wrap="none" rtlCol="0">
            <a:spAutoFit/>
          </a:bodyPr>
          <a:lstStyle/>
          <a:p>
            <a:r>
              <a:rPr lang="en-US" dirty="0"/>
              <a:t>1</a:t>
            </a:r>
            <a:endParaRPr lang="en-AU" dirty="0"/>
          </a:p>
        </p:txBody>
      </p:sp>
      <p:pic>
        <p:nvPicPr>
          <p:cNvPr id="7" name="Picture 6">
            <a:extLst>
              <a:ext uri="{FF2B5EF4-FFF2-40B4-BE49-F238E27FC236}">
                <a16:creationId xmlns:a16="http://schemas.microsoft.com/office/drawing/2014/main" id="{D942EABD-9C48-4F9E-9B02-0EED82FD9E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2421" y="3042759"/>
            <a:ext cx="3780709" cy="2831081"/>
          </a:xfrm>
          <a:prstGeom prst="rect">
            <a:avLst/>
          </a:prstGeom>
        </p:spPr>
      </p:pic>
      <p:sp>
        <p:nvSpPr>
          <p:cNvPr id="6" name="TextBox 5">
            <a:extLst>
              <a:ext uri="{FF2B5EF4-FFF2-40B4-BE49-F238E27FC236}">
                <a16:creationId xmlns:a16="http://schemas.microsoft.com/office/drawing/2014/main" id="{DF2E2FB8-474F-4020-9746-7552BEEFF40C}"/>
              </a:ext>
            </a:extLst>
          </p:cNvPr>
          <p:cNvSpPr txBox="1"/>
          <p:nvPr/>
        </p:nvSpPr>
        <p:spPr>
          <a:xfrm>
            <a:off x="7243639" y="1570786"/>
            <a:ext cx="4263235" cy="1015663"/>
          </a:xfrm>
          <a:prstGeom prst="rect">
            <a:avLst/>
          </a:prstGeom>
          <a:noFill/>
        </p:spPr>
        <p:txBody>
          <a:bodyPr wrap="square" rtlCol="0">
            <a:spAutoFit/>
          </a:bodyPr>
          <a:lstStyle/>
          <a:p>
            <a:r>
              <a:rPr lang="en-US" sz="2000" dirty="0">
                <a:solidFill>
                  <a:schemeClr val="bg1"/>
                </a:solidFill>
              </a:rPr>
              <a:t>The new Whitlam government has come in at the peak of a real estate bubble. </a:t>
            </a:r>
            <a:endParaRPr lang="en-AU" sz="2000" dirty="0">
              <a:solidFill>
                <a:schemeClr val="bg1"/>
              </a:solidFill>
            </a:endParaRPr>
          </a:p>
        </p:txBody>
      </p:sp>
    </p:spTree>
    <p:extLst>
      <p:ext uri="{BB962C8B-B14F-4D97-AF65-F5344CB8AC3E}">
        <p14:creationId xmlns:p14="http://schemas.microsoft.com/office/powerpoint/2010/main" val="3809575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D14CB-1B2D-40F5-9026-AE8AEC38F358}"/>
              </a:ext>
            </a:extLst>
          </p:cNvPr>
          <p:cNvSpPr>
            <a:spLocks noGrp="1"/>
          </p:cNvSpPr>
          <p:nvPr>
            <p:ph type="ctrTitle"/>
          </p:nvPr>
        </p:nvSpPr>
        <p:spPr>
          <a:xfrm>
            <a:off x="1524000" y="1122363"/>
            <a:ext cx="9144000" cy="2552992"/>
          </a:xfrm>
        </p:spPr>
        <p:txBody>
          <a:bodyPr/>
          <a:lstStyle/>
          <a:p>
            <a:br>
              <a:rPr lang="en-US" dirty="0">
                <a:solidFill>
                  <a:schemeClr val="bg1"/>
                </a:solidFill>
              </a:rPr>
            </a:br>
            <a:endParaRPr lang="en-AU" dirty="0"/>
          </a:p>
        </p:txBody>
      </p:sp>
      <p:sp>
        <p:nvSpPr>
          <p:cNvPr id="3" name="Subtitle 2">
            <a:extLst>
              <a:ext uri="{FF2B5EF4-FFF2-40B4-BE49-F238E27FC236}">
                <a16:creationId xmlns:a16="http://schemas.microsoft.com/office/drawing/2014/main" id="{48CBB05F-2C03-4B8C-A521-7D714D578E29}"/>
              </a:ext>
            </a:extLst>
          </p:cNvPr>
          <p:cNvSpPr>
            <a:spLocks noGrp="1"/>
          </p:cNvSpPr>
          <p:nvPr>
            <p:ph type="subTitle" idx="1"/>
          </p:nvPr>
        </p:nvSpPr>
        <p:spPr>
          <a:xfrm>
            <a:off x="1408590" y="3051622"/>
            <a:ext cx="9144000" cy="1655762"/>
          </a:xfrm>
        </p:spPr>
        <p:txBody>
          <a:bodyPr>
            <a:normAutofit/>
          </a:bodyPr>
          <a:lstStyle/>
          <a:p>
            <a:endParaRPr lang="en-AU" sz="2800" dirty="0">
              <a:solidFill>
                <a:schemeClr val="bg1"/>
              </a:solidFill>
            </a:endParaRPr>
          </a:p>
        </p:txBody>
      </p:sp>
      <p:graphicFrame>
        <p:nvGraphicFramePr>
          <p:cNvPr id="4" name="Object 3">
            <a:extLst>
              <a:ext uri="{FF2B5EF4-FFF2-40B4-BE49-F238E27FC236}">
                <a16:creationId xmlns:a16="http://schemas.microsoft.com/office/drawing/2014/main" id="{A9716527-B24C-4928-B096-B321296F1544}"/>
              </a:ext>
            </a:extLst>
          </p:cNvPr>
          <p:cNvGraphicFramePr>
            <a:graphicFrameLocks noChangeAspect="1"/>
          </p:cNvGraphicFramePr>
          <p:nvPr/>
        </p:nvGraphicFramePr>
        <p:xfrm>
          <a:off x="0" y="-44388"/>
          <a:ext cx="12192000" cy="6902388"/>
        </p:xfrm>
        <a:graphic>
          <a:graphicData uri="http://schemas.openxmlformats.org/presentationml/2006/ole">
            <mc:AlternateContent xmlns:mc="http://schemas.openxmlformats.org/markup-compatibility/2006">
              <mc:Choice xmlns:v="urn:schemas-microsoft-com:vml" Requires="v">
                <p:oleObj spid="_x0000_s2060" name="Slide" r:id="rId3" imgW="6094318" imgH="3427559" progId="PowerPoint.Slide.12">
                  <p:embed/>
                </p:oleObj>
              </mc:Choice>
              <mc:Fallback>
                <p:oleObj name="Slide" r:id="rId3" imgW="6094318" imgH="3427559" progId="PowerPoint.Slide.12">
                  <p:embed/>
                  <p:pic>
                    <p:nvPicPr>
                      <p:cNvPr id="4" name="Object 3">
                        <a:extLst>
                          <a:ext uri="{FF2B5EF4-FFF2-40B4-BE49-F238E27FC236}">
                            <a16:creationId xmlns:a16="http://schemas.microsoft.com/office/drawing/2014/main" id="{A9716527-B24C-4928-B096-B321296F1544}"/>
                          </a:ext>
                        </a:extLst>
                      </p:cNvPr>
                      <p:cNvPicPr/>
                      <p:nvPr/>
                    </p:nvPicPr>
                    <p:blipFill>
                      <a:blip r:embed="rId4"/>
                      <a:stretch>
                        <a:fillRect/>
                      </a:stretch>
                    </p:blipFill>
                    <p:spPr>
                      <a:xfrm>
                        <a:off x="0" y="-44388"/>
                        <a:ext cx="12192000" cy="6902388"/>
                      </a:xfrm>
                      <a:prstGeom prst="rect">
                        <a:avLst/>
                      </a:prstGeom>
                    </p:spPr>
                  </p:pic>
                </p:oleObj>
              </mc:Fallback>
            </mc:AlternateContent>
          </a:graphicData>
        </a:graphic>
      </p:graphicFrame>
      <p:pic>
        <p:nvPicPr>
          <p:cNvPr id="6" name="Picture 5" descr="A picture containing clipart&#10;&#10;Description automatically generated">
            <a:extLst>
              <a:ext uri="{FF2B5EF4-FFF2-40B4-BE49-F238E27FC236}">
                <a16:creationId xmlns:a16="http://schemas.microsoft.com/office/drawing/2014/main" id="{15FAE534-65FA-46B8-A237-348B3CA137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5067" y="6018576"/>
            <a:ext cx="2286616" cy="752789"/>
          </a:xfrm>
          <a:prstGeom prst="rect">
            <a:avLst/>
          </a:prstGeom>
        </p:spPr>
      </p:pic>
    </p:spTree>
    <p:extLst>
      <p:ext uri="{BB962C8B-B14F-4D97-AF65-F5344CB8AC3E}">
        <p14:creationId xmlns:p14="http://schemas.microsoft.com/office/powerpoint/2010/main" val="4082603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
            <a:extLst>
              <a:ext uri="{FF2B5EF4-FFF2-40B4-BE49-F238E27FC236}">
                <a16:creationId xmlns:a16="http://schemas.microsoft.com/office/drawing/2014/main" id="{2751D62D-C4EB-46D3-B829-8FF3F872D8A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6615113" cy="6858000"/>
          </a:xfrm>
          <a:prstGeom prst="rect">
            <a:avLst/>
          </a:prstGeom>
        </p:spPr>
      </p:pic>
      <p:sp>
        <p:nvSpPr>
          <p:cNvPr id="2" name="TextBox 1">
            <a:extLst>
              <a:ext uri="{FF2B5EF4-FFF2-40B4-BE49-F238E27FC236}">
                <a16:creationId xmlns:a16="http://schemas.microsoft.com/office/drawing/2014/main" id="{39156DC7-0F97-4516-8D79-781241AC3685}"/>
              </a:ext>
            </a:extLst>
          </p:cNvPr>
          <p:cNvSpPr txBox="1"/>
          <p:nvPr/>
        </p:nvSpPr>
        <p:spPr>
          <a:xfrm>
            <a:off x="7847860" y="1296140"/>
            <a:ext cx="301686" cy="369332"/>
          </a:xfrm>
          <a:prstGeom prst="rect">
            <a:avLst/>
          </a:prstGeom>
          <a:noFill/>
        </p:spPr>
        <p:txBody>
          <a:bodyPr wrap="none" rtlCol="0">
            <a:spAutoFit/>
          </a:bodyPr>
          <a:lstStyle/>
          <a:p>
            <a:r>
              <a:rPr lang="en-US" dirty="0"/>
              <a:t>1</a:t>
            </a:r>
            <a:endParaRPr lang="en-AU" dirty="0"/>
          </a:p>
        </p:txBody>
      </p:sp>
      <p:sp>
        <p:nvSpPr>
          <p:cNvPr id="4" name="TextBox 3">
            <a:extLst>
              <a:ext uri="{FF2B5EF4-FFF2-40B4-BE49-F238E27FC236}">
                <a16:creationId xmlns:a16="http://schemas.microsoft.com/office/drawing/2014/main" id="{0EC0927D-74E4-4AC3-85F3-C547A4B92FE5}"/>
              </a:ext>
            </a:extLst>
          </p:cNvPr>
          <p:cNvSpPr txBox="1"/>
          <p:nvPr/>
        </p:nvSpPr>
        <p:spPr>
          <a:xfrm>
            <a:off x="7237718" y="904374"/>
            <a:ext cx="3840539" cy="1323439"/>
          </a:xfrm>
          <a:prstGeom prst="rect">
            <a:avLst/>
          </a:prstGeom>
          <a:noFill/>
        </p:spPr>
        <p:txBody>
          <a:bodyPr wrap="none" rtlCol="0">
            <a:spAutoFit/>
          </a:bodyPr>
          <a:lstStyle/>
          <a:p>
            <a:r>
              <a:rPr lang="en-US" sz="2000" dirty="0">
                <a:solidFill>
                  <a:schemeClr val="bg1"/>
                </a:solidFill>
              </a:rPr>
              <a:t>The 1972-73 bubble has developed</a:t>
            </a:r>
          </a:p>
          <a:p>
            <a:r>
              <a:rPr lang="en-US" sz="2000" dirty="0">
                <a:solidFill>
                  <a:schemeClr val="bg1"/>
                </a:solidFill>
              </a:rPr>
              <a:t>across much of the western world.</a:t>
            </a:r>
          </a:p>
          <a:p>
            <a:endParaRPr lang="en-US" sz="2000" dirty="0">
              <a:solidFill>
                <a:schemeClr val="bg1"/>
              </a:solidFill>
            </a:endParaRPr>
          </a:p>
          <a:p>
            <a:r>
              <a:rPr lang="en-US" sz="2000" dirty="0">
                <a:solidFill>
                  <a:schemeClr val="bg1"/>
                </a:solidFill>
              </a:rPr>
              <a:t>TIME magazine 1 October, 1973</a:t>
            </a:r>
            <a:endParaRPr lang="en-AU" sz="2000" dirty="0">
              <a:solidFill>
                <a:schemeClr val="bg1"/>
              </a:solidFill>
            </a:endParaRPr>
          </a:p>
        </p:txBody>
      </p:sp>
      <p:pic>
        <p:nvPicPr>
          <p:cNvPr id="6" name="Picture 5">
            <a:extLst>
              <a:ext uri="{FF2B5EF4-FFF2-40B4-BE49-F238E27FC236}">
                <a16:creationId xmlns:a16="http://schemas.microsoft.com/office/drawing/2014/main" id="{FA544E1B-590A-421F-8CB5-91A894D69E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472" y="2575645"/>
            <a:ext cx="4973984" cy="3262340"/>
          </a:xfrm>
          <a:prstGeom prst="rect">
            <a:avLst/>
          </a:prstGeom>
        </p:spPr>
      </p:pic>
    </p:spTree>
    <p:extLst>
      <p:ext uri="{BB962C8B-B14F-4D97-AF65-F5344CB8AC3E}">
        <p14:creationId xmlns:p14="http://schemas.microsoft.com/office/powerpoint/2010/main" val="574660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20BA35-ABDC-4246-ABA2-7887A98752B6}"/>
              </a:ext>
            </a:extLst>
          </p:cNvPr>
          <p:cNvSpPr txBox="1"/>
          <p:nvPr/>
        </p:nvSpPr>
        <p:spPr>
          <a:xfrm>
            <a:off x="7185891" y="1617227"/>
            <a:ext cx="4015715" cy="1323439"/>
          </a:xfrm>
          <a:prstGeom prst="rect">
            <a:avLst/>
          </a:prstGeom>
          <a:noFill/>
        </p:spPr>
        <p:txBody>
          <a:bodyPr wrap="none" rtlCol="0">
            <a:spAutoFit/>
          </a:bodyPr>
          <a:lstStyle/>
          <a:p>
            <a:r>
              <a:rPr lang="en-US" sz="2000" dirty="0">
                <a:solidFill>
                  <a:schemeClr val="bg1"/>
                </a:solidFill>
              </a:rPr>
              <a:t>Office-builder, Mainline Corporation,</a:t>
            </a:r>
          </a:p>
          <a:p>
            <a:r>
              <a:rPr lang="en-US" sz="2000" dirty="0">
                <a:solidFill>
                  <a:schemeClr val="bg1"/>
                </a:solidFill>
              </a:rPr>
              <a:t>goes broke in 1974, heralding the </a:t>
            </a:r>
          </a:p>
          <a:p>
            <a:r>
              <a:rPr lang="en-US" sz="2000" dirty="0">
                <a:solidFill>
                  <a:schemeClr val="bg1"/>
                </a:solidFill>
              </a:rPr>
              <a:t>1974-75 recession as the Australian </a:t>
            </a:r>
          </a:p>
          <a:p>
            <a:r>
              <a:rPr lang="en-US" sz="2000" dirty="0">
                <a:solidFill>
                  <a:schemeClr val="bg1"/>
                </a:solidFill>
              </a:rPr>
              <a:t>bubble bursts.</a:t>
            </a:r>
            <a:endParaRPr lang="en-AU" sz="2000" dirty="0">
              <a:solidFill>
                <a:schemeClr val="bg1"/>
              </a:solidFill>
            </a:endParaRPr>
          </a:p>
        </p:txBody>
      </p:sp>
      <p:pic>
        <p:nvPicPr>
          <p:cNvPr id="6" name="Picture 5">
            <a:extLst>
              <a:ext uri="{FF2B5EF4-FFF2-40B4-BE49-F238E27FC236}">
                <a16:creationId xmlns:a16="http://schemas.microsoft.com/office/drawing/2014/main" id="{27965163-DC6D-48F9-8BBB-BB31B2A5DE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615141" cy="6858000"/>
          </a:xfrm>
          <a:prstGeom prst="rect">
            <a:avLst/>
          </a:prstGeom>
        </p:spPr>
      </p:pic>
      <p:sp>
        <p:nvSpPr>
          <p:cNvPr id="3" name="Arrow: Left 2">
            <a:extLst>
              <a:ext uri="{FF2B5EF4-FFF2-40B4-BE49-F238E27FC236}">
                <a16:creationId xmlns:a16="http://schemas.microsoft.com/office/drawing/2014/main" id="{4B3147C5-9540-4700-ADBB-F40DC2860381}"/>
              </a:ext>
            </a:extLst>
          </p:cNvPr>
          <p:cNvSpPr/>
          <p:nvPr/>
        </p:nvSpPr>
        <p:spPr>
          <a:xfrm>
            <a:off x="5639317" y="2278947"/>
            <a:ext cx="1154097" cy="745724"/>
          </a:xfrm>
          <a:prstGeom prst="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Arrow: Left 3">
            <a:extLst>
              <a:ext uri="{FF2B5EF4-FFF2-40B4-BE49-F238E27FC236}">
                <a16:creationId xmlns:a16="http://schemas.microsoft.com/office/drawing/2014/main" id="{80B6DD4C-FE44-446F-998C-C7A1B7049792}"/>
              </a:ext>
            </a:extLst>
          </p:cNvPr>
          <p:cNvSpPr/>
          <p:nvPr/>
        </p:nvSpPr>
        <p:spPr>
          <a:xfrm>
            <a:off x="7185891" y="5098473"/>
            <a:ext cx="1154097" cy="830997"/>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5D4BB1B4-97C3-4E9A-95E0-2ECE8322E8EF}"/>
              </a:ext>
            </a:extLst>
          </p:cNvPr>
          <p:cNvSpPr txBox="1"/>
          <p:nvPr/>
        </p:nvSpPr>
        <p:spPr>
          <a:xfrm>
            <a:off x="8663546" y="5098473"/>
            <a:ext cx="2914580" cy="707886"/>
          </a:xfrm>
          <a:prstGeom prst="rect">
            <a:avLst/>
          </a:prstGeom>
          <a:noFill/>
        </p:spPr>
        <p:txBody>
          <a:bodyPr wrap="square" rtlCol="0">
            <a:spAutoFit/>
          </a:bodyPr>
          <a:lstStyle/>
          <a:p>
            <a:r>
              <a:rPr lang="en-US" sz="2000" dirty="0">
                <a:solidFill>
                  <a:schemeClr val="accent2"/>
                </a:solidFill>
              </a:rPr>
              <a:t>2 year-on-year K-PI</a:t>
            </a:r>
          </a:p>
          <a:p>
            <a:r>
              <a:rPr lang="en-US" sz="2000" dirty="0">
                <a:solidFill>
                  <a:schemeClr val="accent2"/>
                </a:solidFill>
              </a:rPr>
              <a:t>drops more than 25%</a:t>
            </a:r>
            <a:endParaRPr lang="en-AU" sz="2000" dirty="0">
              <a:solidFill>
                <a:schemeClr val="accent2"/>
              </a:solidFill>
            </a:endParaRPr>
          </a:p>
        </p:txBody>
      </p:sp>
    </p:spTree>
    <p:extLst>
      <p:ext uri="{BB962C8B-B14F-4D97-AF65-F5344CB8AC3E}">
        <p14:creationId xmlns:p14="http://schemas.microsoft.com/office/powerpoint/2010/main" val="2605534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20BA35-ABDC-4246-ABA2-7887A98752B6}"/>
              </a:ext>
            </a:extLst>
          </p:cNvPr>
          <p:cNvSpPr txBox="1"/>
          <p:nvPr/>
        </p:nvSpPr>
        <p:spPr>
          <a:xfrm>
            <a:off x="7454946" y="2296594"/>
            <a:ext cx="3487149" cy="2554545"/>
          </a:xfrm>
          <a:prstGeom prst="rect">
            <a:avLst/>
          </a:prstGeom>
          <a:noFill/>
        </p:spPr>
        <p:txBody>
          <a:bodyPr wrap="square" rtlCol="0">
            <a:spAutoFit/>
          </a:bodyPr>
          <a:lstStyle/>
          <a:p>
            <a:r>
              <a:rPr lang="en-US" sz="2000" dirty="0">
                <a:solidFill>
                  <a:schemeClr val="bg1"/>
                </a:solidFill>
              </a:rPr>
              <a:t>1974-75: the land bubble bursts into a recession.</a:t>
            </a:r>
          </a:p>
          <a:p>
            <a:endParaRPr lang="en-US" sz="2000" dirty="0">
              <a:solidFill>
                <a:schemeClr val="bg1"/>
              </a:solidFill>
            </a:endParaRPr>
          </a:p>
          <a:p>
            <a:r>
              <a:rPr lang="en-US" sz="2000" dirty="0">
                <a:solidFill>
                  <a:schemeClr val="bg1"/>
                </a:solidFill>
              </a:rPr>
              <a:t>Voters are not happy with Gough Whitlam’s government.</a:t>
            </a:r>
          </a:p>
          <a:p>
            <a:endParaRPr lang="en-US" sz="2000" dirty="0">
              <a:solidFill>
                <a:schemeClr val="bg1"/>
              </a:solidFill>
            </a:endParaRPr>
          </a:p>
          <a:p>
            <a:r>
              <a:rPr lang="en-US" sz="2000" dirty="0">
                <a:solidFill>
                  <a:schemeClr val="bg1"/>
                </a:solidFill>
              </a:rPr>
              <a:t>‘Scandals’: Jim Cairns; Rex Connor; the </a:t>
            </a:r>
            <a:r>
              <a:rPr lang="en-US" sz="2000" dirty="0" err="1">
                <a:solidFill>
                  <a:schemeClr val="bg1"/>
                </a:solidFill>
              </a:rPr>
              <a:t>Khemlani</a:t>
            </a:r>
            <a:r>
              <a:rPr lang="en-US" sz="2000" dirty="0">
                <a:solidFill>
                  <a:schemeClr val="bg1"/>
                </a:solidFill>
              </a:rPr>
              <a:t> affair ……</a:t>
            </a:r>
            <a:endParaRPr lang="en-AU" sz="2000" dirty="0">
              <a:solidFill>
                <a:schemeClr val="bg1"/>
              </a:solidFill>
            </a:endParaRPr>
          </a:p>
        </p:txBody>
      </p:sp>
      <p:pic>
        <p:nvPicPr>
          <p:cNvPr id="5" name="Picture 4">
            <a:extLst>
              <a:ext uri="{FF2B5EF4-FFF2-40B4-BE49-F238E27FC236}">
                <a16:creationId xmlns:a16="http://schemas.microsoft.com/office/drawing/2014/main" id="{937A7F1F-687A-46C8-80AF-0CACA94D1D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615141" cy="6858000"/>
          </a:xfrm>
          <a:prstGeom prst="rect">
            <a:avLst/>
          </a:prstGeom>
        </p:spPr>
      </p:pic>
    </p:spTree>
    <p:extLst>
      <p:ext uri="{BB962C8B-B14F-4D97-AF65-F5344CB8AC3E}">
        <p14:creationId xmlns:p14="http://schemas.microsoft.com/office/powerpoint/2010/main" val="3325108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20BA35-ABDC-4246-ABA2-7887A98752B6}"/>
              </a:ext>
            </a:extLst>
          </p:cNvPr>
          <p:cNvSpPr txBox="1"/>
          <p:nvPr/>
        </p:nvSpPr>
        <p:spPr>
          <a:xfrm>
            <a:off x="7047346" y="1145881"/>
            <a:ext cx="4467488" cy="4462760"/>
          </a:xfrm>
          <a:prstGeom prst="rect">
            <a:avLst/>
          </a:prstGeom>
          <a:noFill/>
        </p:spPr>
        <p:txBody>
          <a:bodyPr wrap="square" rtlCol="0">
            <a:spAutoFit/>
          </a:bodyPr>
          <a:lstStyle/>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r>
              <a:rPr lang="en-US" sz="2000" dirty="0">
                <a:solidFill>
                  <a:schemeClr val="bg1"/>
                </a:solidFill>
              </a:rPr>
              <a:t>But could it be that swinging voters are carrying excessive debt, and need a scapegoat when the 1974-5 recession hits?</a:t>
            </a:r>
          </a:p>
          <a:p>
            <a:endParaRPr lang="en-US" sz="2000" dirty="0">
              <a:solidFill>
                <a:schemeClr val="bg1"/>
              </a:solidFill>
            </a:endParaRPr>
          </a:p>
          <a:p>
            <a:r>
              <a:rPr lang="en-US" sz="2000" dirty="0">
                <a:solidFill>
                  <a:schemeClr val="bg1"/>
                </a:solidFill>
              </a:rPr>
              <a:t>[</a:t>
            </a:r>
            <a:r>
              <a:rPr lang="en-US" sz="2000" i="1" dirty="0">
                <a:solidFill>
                  <a:schemeClr val="bg1"/>
                </a:solidFill>
              </a:rPr>
              <a:t>The bubble has been all but written out of economic history.</a:t>
            </a:r>
            <a:r>
              <a:rPr lang="en-US" sz="2000" dirty="0">
                <a:solidFill>
                  <a:schemeClr val="bg1"/>
                </a:solidFill>
              </a:rPr>
              <a:t>]</a:t>
            </a:r>
          </a:p>
        </p:txBody>
      </p:sp>
      <p:sp>
        <p:nvSpPr>
          <p:cNvPr id="4" name="Arrow: Up 3">
            <a:extLst>
              <a:ext uri="{FF2B5EF4-FFF2-40B4-BE49-F238E27FC236}">
                <a16:creationId xmlns:a16="http://schemas.microsoft.com/office/drawing/2014/main" id="{5B68F25D-30ED-4651-9E45-3ACF3740BCEF}"/>
              </a:ext>
            </a:extLst>
          </p:cNvPr>
          <p:cNvSpPr/>
          <p:nvPr/>
        </p:nvSpPr>
        <p:spPr>
          <a:xfrm>
            <a:off x="8437711" y="2148914"/>
            <a:ext cx="843379" cy="80786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5968B4F8-2881-433F-B1C6-142F7B25DA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615141" cy="6858000"/>
          </a:xfrm>
          <a:prstGeom prst="rect">
            <a:avLst/>
          </a:prstGeom>
        </p:spPr>
      </p:pic>
      <p:sp>
        <p:nvSpPr>
          <p:cNvPr id="5" name="Rectangle 4">
            <a:extLst>
              <a:ext uri="{FF2B5EF4-FFF2-40B4-BE49-F238E27FC236}">
                <a16:creationId xmlns:a16="http://schemas.microsoft.com/office/drawing/2014/main" id="{840F24ED-A36B-424A-93D9-AF40BA75BDA8}"/>
              </a:ext>
            </a:extLst>
          </p:cNvPr>
          <p:cNvSpPr/>
          <p:nvPr/>
        </p:nvSpPr>
        <p:spPr>
          <a:xfrm>
            <a:off x="6966329" y="1083757"/>
            <a:ext cx="4181415" cy="707886"/>
          </a:xfrm>
          <a:prstGeom prst="rect">
            <a:avLst/>
          </a:prstGeom>
        </p:spPr>
        <p:txBody>
          <a:bodyPr wrap="square">
            <a:spAutoFit/>
          </a:bodyPr>
          <a:lstStyle/>
          <a:p>
            <a:r>
              <a:rPr lang="en-US" sz="2000" dirty="0">
                <a:solidFill>
                  <a:schemeClr val="tx2">
                    <a:lumMod val="75000"/>
                  </a:schemeClr>
                </a:solidFill>
              </a:rPr>
              <a:t>The 1972-73 land bubble develops and peaks, beyond the 15% line</a:t>
            </a:r>
            <a:endParaRPr lang="en-AU" sz="2000" dirty="0">
              <a:solidFill>
                <a:schemeClr val="tx2">
                  <a:lumMod val="75000"/>
                </a:schemeClr>
              </a:solidFill>
            </a:endParaRPr>
          </a:p>
        </p:txBody>
      </p:sp>
    </p:spTree>
    <p:extLst>
      <p:ext uri="{BB962C8B-B14F-4D97-AF65-F5344CB8AC3E}">
        <p14:creationId xmlns:p14="http://schemas.microsoft.com/office/powerpoint/2010/main" val="1269783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20BA35-ABDC-4246-ABA2-7887A98752B6}"/>
              </a:ext>
            </a:extLst>
          </p:cNvPr>
          <p:cNvSpPr txBox="1"/>
          <p:nvPr/>
        </p:nvSpPr>
        <p:spPr>
          <a:xfrm>
            <a:off x="7680960" y="1423851"/>
            <a:ext cx="3771234" cy="461665"/>
          </a:xfrm>
          <a:prstGeom prst="rect">
            <a:avLst/>
          </a:prstGeom>
          <a:noFill/>
        </p:spPr>
        <p:txBody>
          <a:bodyPr wrap="square" rtlCol="0">
            <a:spAutoFit/>
          </a:bodyPr>
          <a:lstStyle/>
          <a:p>
            <a:endParaRPr lang="en-US" sz="2400" dirty="0">
              <a:solidFill>
                <a:schemeClr val="bg1"/>
              </a:solidFill>
            </a:endParaRPr>
          </a:p>
        </p:txBody>
      </p:sp>
      <p:pic>
        <p:nvPicPr>
          <p:cNvPr id="6" name="Picture 5">
            <a:extLst>
              <a:ext uri="{FF2B5EF4-FFF2-40B4-BE49-F238E27FC236}">
                <a16:creationId xmlns:a16="http://schemas.microsoft.com/office/drawing/2014/main" id="{FB1C867B-D3C8-4AEB-B98F-255964A10A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615141" cy="6858000"/>
          </a:xfrm>
          <a:prstGeom prst="rect">
            <a:avLst/>
          </a:prstGeom>
        </p:spPr>
      </p:pic>
      <p:pic>
        <p:nvPicPr>
          <p:cNvPr id="8" name="Picture 7">
            <a:extLst>
              <a:ext uri="{FF2B5EF4-FFF2-40B4-BE49-F238E27FC236}">
                <a16:creationId xmlns:a16="http://schemas.microsoft.com/office/drawing/2014/main" id="{2106FFFC-FC68-4132-AD32-10090369D8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3348" y="2931434"/>
            <a:ext cx="3864961" cy="2758661"/>
          </a:xfrm>
          <a:prstGeom prst="rect">
            <a:avLst/>
          </a:prstGeom>
        </p:spPr>
      </p:pic>
      <p:sp>
        <p:nvSpPr>
          <p:cNvPr id="3" name="TextBox 2">
            <a:extLst>
              <a:ext uri="{FF2B5EF4-FFF2-40B4-BE49-F238E27FC236}">
                <a16:creationId xmlns:a16="http://schemas.microsoft.com/office/drawing/2014/main" id="{08EFDDFC-DF71-4536-8CD2-B48B75925133}"/>
              </a:ext>
            </a:extLst>
          </p:cNvPr>
          <p:cNvSpPr txBox="1"/>
          <p:nvPr/>
        </p:nvSpPr>
        <p:spPr>
          <a:xfrm>
            <a:off x="6761212" y="1531573"/>
            <a:ext cx="4147097" cy="1015663"/>
          </a:xfrm>
          <a:prstGeom prst="rect">
            <a:avLst/>
          </a:prstGeom>
          <a:noFill/>
        </p:spPr>
        <p:txBody>
          <a:bodyPr wrap="none" rtlCol="0">
            <a:spAutoFit/>
          </a:bodyPr>
          <a:lstStyle/>
          <a:p>
            <a:r>
              <a:rPr lang="en-US" sz="2000" dirty="0">
                <a:solidFill>
                  <a:schemeClr val="bg1"/>
                </a:solidFill>
              </a:rPr>
              <a:t>Whitlam is controversially dismissed, </a:t>
            </a:r>
          </a:p>
          <a:p>
            <a:r>
              <a:rPr lang="en-US" sz="2000" dirty="0">
                <a:solidFill>
                  <a:schemeClr val="bg1"/>
                </a:solidFill>
              </a:rPr>
              <a:t>but</a:t>
            </a:r>
            <a:r>
              <a:rPr lang="en-AU" sz="2000" dirty="0">
                <a:solidFill>
                  <a:schemeClr val="bg1"/>
                </a:solidFill>
              </a:rPr>
              <a:t> </a:t>
            </a:r>
            <a:r>
              <a:rPr lang="en-US" sz="2000" dirty="0">
                <a:solidFill>
                  <a:schemeClr val="bg1"/>
                </a:solidFill>
              </a:rPr>
              <a:t>v</a:t>
            </a:r>
            <a:r>
              <a:rPr lang="en-AU" sz="2000" dirty="0" err="1">
                <a:solidFill>
                  <a:schemeClr val="bg1"/>
                </a:solidFill>
              </a:rPr>
              <a:t>oters</a:t>
            </a:r>
            <a:r>
              <a:rPr lang="en-AU" sz="2000" dirty="0">
                <a:solidFill>
                  <a:schemeClr val="bg1"/>
                </a:solidFill>
              </a:rPr>
              <a:t> endorse the decision at the</a:t>
            </a:r>
          </a:p>
          <a:p>
            <a:r>
              <a:rPr lang="en-AU" sz="2000" dirty="0">
                <a:solidFill>
                  <a:schemeClr val="bg1"/>
                </a:solidFill>
              </a:rPr>
              <a:t> 1975 election.</a:t>
            </a:r>
            <a:endParaRPr lang="en-US" sz="2000" dirty="0">
              <a:solidFill>
                <a:schemeClr val="bg1"/>
              </a:solidFill>
            </a:endParaRPr>
          </a:p>
        </p:txBody>
      </p:sp>
    </p:spTree>
    <p:extLst>
      <p:ext uri="{BB962C8B-B14F-4D97-AF65-F5344CB8AC3E}">
        <p14:creationId xmlns:p14="http://schemas.microsoft.com/office/powerpoint/2010/main" val="319192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
            <a:extLst>
              <a:ext uri="{FF2B5EF4-FFF2-40B4-BE49-F238E27FC236}">
                <a16:creationId xmlns:a16="http://schemas.microsoft.com/office/drawing/2014/main" id="{30A04F1C-37A4-4E02-AEF1-5A6DCA0983D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6615113" cy="6858000"/>
          </a:xfrm>
          <a:prstGeom prst="rect">
            <a:avLst/>
          </a:prstGeom>
        </p:spPr>
      </p:pic>
      <p:sp>
        <p:nvSpPr>
          <p:cNvPr id="2" name="TextBox 1">
            <a:extLst>
              <a:ext uri="{FF2B5EF4-FFF2-40B4-BE49-F238E27FC236}">
                <a16:creationId xmlns:a16="http://schemas.microsoft.com/office/drawing/2014/main" id="{797C5E41-FCC8-4764-888F-D20740DD1929}"/>
              </a:ext>
            </a:extLst>
          </p:cNvPr>
          <p:cNvSpPr txBox="1"/>
          <p:nvPr/>
        </p:nvSpPr>
        <p:spPr>
          <a:xfrm>
            <a:off x="7234607" y="1887007"/>
            <a:ext cx="3497802" cy="1631216"/>
          </a:xfrm>
          <a:prstGeom prst="rect">
            <a:avLst/>
          </a:prstGeom>
          <a:noFill/>
        </p:spPr>
        <p:txBody>
          <a:bodyPr wrap="square" rtlCol="0">
            <a:spAutoFit/>
          </a:bodyPr>
          <a:lstStyle/>
          <a:p>
            <a:r>
              <a:rPr lang="en-US" sz="2000" dirty="0">
                <a:solidFill>
                  <a:schemeClr val="bg1"/>
                </a:solidFill>
              </a:rPr>
              <a:t>But another land bubble develops under the Fraser government, just peaking beyond the 15% bubble line in 1981  …..</a:t>
            </a:r>
            <a:endParaRPr lang="en-AU" sz="2000" dirty="0">
              <a:solidFill>
                <a:schemeClr val="bg1"/>
              </a:solidFill>
            </a:endParaRPr>
          </a:p>
        </p:txBody>
      </p:sp>
    </p:spTree>
    <p:extLst>
      <p:ext uri="{BB962C8B-B14F-4D97-AF65-F5344CB8AC3E}">
        <p14:creationId xmlns:p14="http://schemas.microsoft.com/office/powerpoint/2010/main" val="27714886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604</TotalTime>
  <Words>1116</Words>
  <Application>Microsoft Office PowerPoint</Application>
  <PresentationFormat>Widescreen</PresentationFormat>
  <Paragraphs>110</Paragraphs>
  <Slides>30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5" baseType="lpstr">
      <vt:lpstr>Arial</vt:lpstr>
      <vt:lpstr>Calibri</vt:lpstr>
      <vt:lpstr>Calibri Light</vt:lpstr>
      <vt:lpstr>Office Theme</vt:lpstr>
      <vt:lpstr>Slide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Album</dc:title>
  <dc:creator>Bryan Kavanagh</dc:creator>
  <cp:lastModifiedBy>Bryan Kavanagh</cp:lastModifiedBy>
  <cp:revision>202</cp:revision>
  <dcterms:created xsi:type="dcterms:W3CDTF">2019-01-14T22:33:03Z</dcterms:created>
  <dcterms:modified xsi:type="dcterms:W3CDTF">2020-04-29T11:08:23Z</dcterms:modified>
</cp:coreProperties>
</file>